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501" r:id="rId2"/>
    <p:sldId id="1114" r:id="rId3"/>
    <p:sldId id="1206" r:id="rId4"/>
    <p:sldId id="1216" r:id="rId5"/>
    <p:sldId id="1129" r:id="rId6"/>
    <p:sldId id="1217" r:id="rId7"/>
    <p:sldId id="1218" r:id="rId8"/>
    <p:sldId id="1148" r:id="rId9"/>
    <p:sldId id="1151" r:id="rId10"/>
    <p:sldId id="1207" r:id="rId11"/>
    <p:sldId id="1091" r:id="rId12"/>
    <p:sldId id="1223" r:id="rId13"/>
    <p:sldId id="1224" r:id="rId14"/>
    <p:sldId id="1222" r:id="rId15"/>
    <p:sldId id="1219" r:id="rId16"/>
    <p:sldId id="1159" r:id="rId17"/>
    <p:sldId id="1149" r:id="rId18"/>
    <p:sldId id="1201" r:id="rId19"/>
    <p:sldId id="1202" r:id="rId20"/>
    <p:sldId id="1203" r:id="rId21"/>
    <p:sldId id="1204" r:id="rId22"/>
    <p:sldId id="1150" r:id="rId23"/>
    <p:sldId id="1220" r:id="rId24"/>
    <p:sldId id="1156" r:id="rId25"/>
    <p:sldId id="1205" r:id="rId26"/>
    <p:sldId id="1157" r:id="rId27"/>
    <p:sldId id="1210" r:id="rId28"/>
    <p:sldId id="1022" r:id="rId29"/>
    <p:sldId id="1048" r:id="rId30"/>
    <p:sldId id="1209" r:id="rId31"/>
    <p:sldId id="1208" r:id="rId32"/>
    <p:sldId id="1221" r:id="rId33"/>
    <p:sldId id="1144" r:id="rId34"/>
    <p:sldId id="1113" r:id="rId35"/>
    <p:sldId id="1145" r:id="rId36"/>
    <p:sldId id="323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7"/>
    <a:srgbClr val="0273B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/>
    <p:restoredTop sz="89474"/>
  </p:normalViewPr>
  <p:slideViewPr>
    <p:cSldViewPr snapToGrid="0" snapToObjects="1">
      <p:cViewPr varScale="1">
        <p:scale>
          <a:sx n="88" d="100"/>
          <a:sy n="88" d="100"/>
        </p:scale>
        <p:origin x="216" y="18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9:32:28.91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32303 11245 24575,'0'0'0</inkml:trace>
  <inkml:trace contextRef="#ctx0" brushRef="#br0" timeOffset="1">32218 11060 24575,'0'0'0</inkml:trace>
  <inkml:trace contextRef="#ctx0" brushRef="#br0" timeOffset="2">33085 11217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9:32:29.40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7948 14245 8166,'-14'-8'265,"0"-3"1,0 6 13,-1 2 1,7-5-1,4-1 1,4-2-1,4 1 1,6 5-1,3 4 1,-1-1-280,-2-3 0,2 4 0,-4-5 0</inkml:trace>
  <inkml:trace contextRef="#ctx0" brushRef="#br0" timeOffset="1">7991 13975 8166,'-5'-14'88,"0"-1"0,1 1 1,-1 0-1,0 0 1,2-1-1,1 1 1,2 0-1,0 0 0,2 0 1,1-1-89,2 1 0,6-6 0,-3-3 0</inkml:trace>
  <inkml:trace contextRef="#ctx0" brushRef="#br0" timeOffset="2">7991 13534 8166,'-7'-22'292,"4"1"1,-5 7 0,2-2 0,1-1 0,1-2 0,-1 2 0,2 1 0,1 2 0,2-1 0,2 3-1193,2 2 0,-2 2 0,3 4 900,-4-6 0,6-2 0,1-3 0</inkml:trace>
  <inkml:trace contextRef="#ctx0" brushRef="#br0" timeOffset="3">7962 13108 8166,'-9'-15'164,"1"1"0,2 0 1,3 0-1,1-1 0,0 1 1,-1-2-1,-2-1 1,2-2-1,2 0 0,1-1 1,0-2-1,0-2-156,0 0 0,0 7 0,0-2 0,0 1 0,0 1 0,1-2-8,4 2 0,-3 1 0,4 2 0</inkml:trace>
  <inkml:trace contextRef="#ctx0" brushRef="#br0" timeOffset="4">7948 12383 8166,'0'-21'201,"0"5"1,0-3 0,-1 3 0,-3 1 0,0-3 0,1-1 0,1 2 0,2 1 0,0 2 0,0 0 0,0-1 0,0 1-566,0 0 1,2 0-1,1 0 1,1-1 363,0 1 0,3 0 0,1 0 0</inkml:trace>
  <inkml:trace contextRef="#ctx0" brushRef="#br0" timeOffset="5">7948 11700 8132,'0'-14'193,"-1"-2"1,-3-1-1,0-2 1,-1 1-1,0 1 1,0 0-1,2-2 1,2 0 0,1 0-1,0 0 1,0 1-1,0 3-331,0 0 1,0 0-1,0-3 1,0-1 137,0 2 0,6 1 0,2 2 0</inkml:trace>
  <inkml:trace contextRef="#ctx0" brushRef="#br0" timeOffset="6">7934 10904 8132,'0'-14'246,"-5"-5"0,-1-2 0,0-1 0,-2-2 0,1 1 0,1-1 0,3 0 0,1 1 0,2-1 1,0 0-1,0 2 0,0 3 0,0 3-548,0 2 0,0-5 0,0 0 0,0 2 1,0 1 301,0 2 0,0 0 0,0 0 0</inkml:trace>
  <inkml:trace contextRef="#ctx0" brushRef="#br0" timeOffset="7">7906 10136 8132,'7'-14'319,"0"0"1,-7 0 0,0-1 0,0 1 0,-2 0 0,-1 0 0,-2 0 0,2-1 0,2 1-615,1 0 1,0 0 0,0-1 0,0 1 0,0-2-1,0-1 1,0-2 294,0 2 0,0-5 0,0 0 0</inkml:trace>
  <inkml:trace contextRef="#ctx0" brushRef="#br0" timeOffset="8">7891 9539 7537,'0'-20'207,"0"4"1,0-3-1,0 3 1,0 2-1,0 0 1,0-1-1,0 1 1,0 0 0,0 0-1,0 0 1,0-2-1,0-2 1,0-1-141,0 2 0,0-3 1,0-1-1,0 1 0,0-1 1,0 2-1,0 0-67,0 0 0,7-6 0,1 3 0</inkml:trace>
  <inkml:trace contextRef="#ctx0" brushRef="#br0" timeOffset="9">7920 8445 8121,'-7'-15'202,"4"-5"1,-6-2-1,-1 0 1,2 1-1,4 2 1,2-1-1,2-3 1,0-2-1,0-2 1,0-1-1,0-1 1,2 1-1,1-2-708,2-3 0,4 3 1,-4-3-1,-2 3 506,-1 1 0,4-6 0,2-1 0</inkml:trace>
  <inkml:trace contextRef="#ctx0" brushRef="#br0" timeOffset="10">7877 7364 8121,'0'-22'265,"0"3"1,-2 3 0,-1 0 0,-3-1 0,0-2 0,-1 0 0,4 0 0,2-1 0,1-2 0,0-4-1,0-1 1,0-1-311,0 0 1,0-1 0,0 1 0,0-1 0,1 2 0,2 4 0,2 2 0,0 2 44,1 0 0,-4-6 0,4 3 0</inkml:trace>
  <inkml:trace contextRef="#ctx0" brushRef="#br0" timeOffset="11">7834 6611 8121,'0'-22'244,"-4"-1"0,-1 6 1,2-2-1,1 0 1,2 0-1,0-1 0,0-2 1,0-2-1,2 0 1,1 2-1,2 0 0,-1 1 1,1 1-114,0 2 1,0 3 0,-4 2-132,4 4 0,-3 2 0,4 7 0</inkml:trace>
  <inkml:trace contextRef="#ctx0" brushRef="#br0" timeOffset="12">7778 12738 8269,'0'8'3800,"0"-2"0,6-6-3740,3 0 1,-1 0-1,2 2 1,2 1 0,4 3-1,3 2 1,0 3 0,0 3-1,2 4 1,-1 1 0,1 0-1,-2 0 1,0 1 0,0 1-1,-4-1 1,-2-2-1643,-4-3 0,-1 0 0,3-3 0,-3-1 1582,-1-1 0,-15-13 0,-8 1 0</inkml:trace>
  <inkml:trace contextRef="#ctx0" brushRef="#br0" timeOffset="13">8033 12766 7956,'7'0'674,"-7"2"0,-10 4 0,-5 7 0,-6 6 0,-1 3 0,-2 5 0,0 3 1,1 3-409,-3-1 0,6-2 0,1-4 0,3-2 0,2-5 0,1-3-266,4-2 0,3 0 0,6 1 0</inkml:trace>
  <inkml:trace contextRef="#ctx0" brushRef="#br0" timeOffset="14">7209 6014 7938,'-6'-15'151,"-2"0"1,-7-3 283,1-1 1,0 0 0,0 5 0,0 0 0,1 0 0,2-1 0,3 1-1,0 0 1,3 1 0,2 5 0,6 8 0,5 10-56,8 7 0,0 5 1,6 8-1,0 5 1,-1 6-1,1 7 1,-2 2-1,2 5 1,-1 4-1,-1 4 1,-1 3-1,0 5 1,0 5-1,-10-36 1,0-1-351,-1 2 0,-1 0 1,1 1-1,-1-1 0,0-1 1,0 0-1,6 34 1,-2-4-1,-2-5 0,2-4 1,0-4-1,0-5 1,-3-1-1,0-2 0,-2 0 1,1-5-571,-4-5 0,3 1 1,-1-7-1,-2-1 0,-1-4 1,-2-4-1,0-8 0,0-10 540,0-11 0,-7-19 0,-1-6 0</inkml:trace>
  <inkml:trace contextRef="#ctx0" brushRef="#br0" timeOffset="15">7465 7535 7485,'-2'-8'358,"-1"5"0,-2 7 0,2 9 0,3 6 0,5 3 0,3 3 1,1 2-1,1 2 0,1-2 0,0-2 0,0-3-122,-2-2 0,1-1 0,2-4 0,0-3 0,-3-2 0,2-6 1,2-4-1,1-4 0,0-7 0,0-7 0,-1-7 0,-2-5 1,-1-5-1,1-1-147,1-4 0,-2 1 0,-2 1 0,-2 5 0,-1 3 0,-1 3 0,3 3-89,1 5 0,-5 10 0,3 3 0</inkml:trace>
  <inkml:trace contextRef="#ctx0" brushRef="#br0" timeOffset="16">20446 12638 6383,'0'10'0,"0"-1"0,-7 1 0,-1 4 0</inkml:trace>
  <inkml:trace contextRef="#ctx0" brushRef="#br0" timeOffset="17">20389 12567 6566,'-10'0'-360,"1"0"554,-2 0 1,3-1 0,-2-2 0,1-4 0,1-1 245,3-3 0,-1 3 1,0-1-1,-1-2 0,-1 0 1,2 0-1,0 1 0,1 1 1,0-1 367,0 1 1,-1 1 0,3-3-1,-2 1 1,1 1 0,-1-1 0,-2 1 3720,0-2-4027,3 5 1,4-1-1,10 9 1,4 3 0,5 4-1,6 4 1,7 4 0,7 7-1,9 11 1,12 12-411,-24-17 0,2 2 1,5 4-1,3 3 1,7 8-1,1 3 1,3 2-1,0 2 1,0-1-1,1 1 1,-1 0-1,0-1 1,-3-2-1,-1-1 1,-2-2-1,-1-1 1,-3-4-1,-2-2 1,-3-5-1,-2-1 1,-5-5-1,0-2 1,25 21-1,-7-4 1,-1-3-93,2 1 0,-10-11 0,-3-6 0,-4-3 0,-6-6 0,-1-1 0,-3-2 0,-3-1 0,-5-4 0,-3-3 0,-2 1 0,-8-7 0,-6 0 0,-8-8 0,-4-3-1093,-2 1 1,-1-2 0,1 4 0,0 0-1,1 1 1,2 3 0,2-3 0,-2 1-1,-2-2 615,-1 0 1,0 5 0,-1-3 0</inkml:trace>
  <inkml:trace contextRef="#ctx0" brushRef="#br0" timeOffset="18">20758 14074 7899,'-4'10'382,"-3"-2"0,1 0 0,-2-2 1,2-1-1,-1-9 0,4-10 0,3-14 1,7-15-66,7-12 0,8-18 0,-6 29 0,3-3 0,1-8 0,2-1 0,4-8 0,0-3 0,-6 18 1,0-1-1,0-1 0,2-3 0,0 0 0,1-1 0,0-1 0,1 0 0,0 1 0,0 0 0,0 0 1,1 2-1,-2 2 0,1 2 0,0 1 0,8-18 0,0 4 0,-2 7 0,0 4 0,-2 6 0,0 3 1,-2 4-1,0 2-1221,-2 1 0,-1 2 0,15-15 0,-6 6 1,-5 10-1,-5 8 904,-2 5 0,-1 4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BBE259-1B3A-C442-8BD6-A24194912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FB480-AFD5-7041-BB38-5E629C59C7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A9D5C1F-7A31-154D-AE39-7FD76500D061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98DAFB-54D2-3A4E-B737-FB2E13601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1AB77D4-DDD6-6E4B-8C54-B6D8B6D7D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9D919-E532-A74F-9D29-DD82C5095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6389C-B690-564E-A891-2D3507651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B9BA6ED-DE36-BB40-A81A-67592D13B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BA6ED-DE36-BB40-A81A-67592D13B2A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3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7537D0BC-968A-DF4B-B5F1-DA7CB076C39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r="798" b="5885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C2C2361-D043-364D-8C67-00092A3565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738" y="5697538"/>
            <a:ext cx="1554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6D5CD-614D-5C4B-BA02-81A8A1D3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043127"/>
            <a:ext cx="11430000" cy="2387600"/>
          </a:xfrm>
          <a:noFill/>
        </p:spPr>
        <p:txBody>
          <a:bodyPr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A4CF-874D-A140-98BE-4B0EA70E7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522802"/>
            <a:ext cx="10058400" cy="807535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8F09B49-30A8-B149-86C1-FE43DF5E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5819E-4D32-084A-84CE-4A0CCF5CC15C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871309-6D55-9E4F-993E-569C7F32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B35CEE-AFB1-3747-AA69-4A26C34B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66DE1-41A9-7E4A-89A8-6CB3F06AD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691C-F180-9140-A0CE-B6E342BA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804-1998-034E-9811-1C895473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F9EE-A58E-8346-AD87-F65A5C60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905FD-F7E2-D546-A577-7229ED499D6D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F22D5-A36C-DE45-AE00-1C765AAD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D337-BBE5-714F-96ED-C3F59D6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B0A96-EB0F-CA48-9351-A5B17373A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1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95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A072479D-DC5F-9A45-A95C-E775D742F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9863" y="111125"/>
            <a:ext cx="118872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6E350412-8CB5-7744-AF75-2A2C10FB7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1122363"/>
            <a:ext cx="118872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BF50-5013-F940-BEE5-537A6953E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863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03C30CBD-3E4A-4D45-B1B3-A0CF52EC50FD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6A5F1-51CF-7747-9D8F-475B0F11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4725" y="64611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CCCBF-6F1D-3942-8199-E8FCADF07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00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93EA44AB-C18C-E74B-B88E-5DB8E87BF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199" name="Picture 9">
            <a:extLst>
              <a:ext uri="{FF2B5EF4-FFF2-40B4-BE49-F238E27FC236}">
                <a16:creationId xmlns:a16="http://schemas.microsoft.com/office/drawing/2014/main" id="{813AA86B-8C91-F840-AC3A-363C8F2C62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925" y="6078538"/>
            <a:ext cx="11334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IZZXQ89Oc" TargetMode="Externa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IZZXQ89O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7IZZXQ89Oc?feature=oembed" TargetMode="Externa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9ABCD7B0-C9CB-3E4F-8352-D4A35B992D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692792"/>
            <a:ext cx="11430000" cy="2387600"/>
          </a:xfrm>
        </p:spPr>
        <p:txBody>
          <a:bodyPr/>
          <a:lstStyle/>
          <a:p>
            <a:r>
              <a:rPr lang="en-US" altLang="en-US" sz="4400" dirty="0"/>
              <a:t>Final Class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0C53D-0CB5-0447-AECA-157BF50CE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984399"/>
            <a:ext cx="10058400" cy="3100387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K.G. Field</a:t>
            </a:r>
            <a:r>
              <a:rPr lang="en-US" baseline="30000" dirty="0"/>
              <a:t>1,a</a:t>
            </a:r>
            <a:r>
              <a:rPr lang="en-US" dirty="0"/>
              <a:t>,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baseline="30000" dirty="0"/>
              <a:t>a </a:t>
            </a:r>
            <a:r>
              <a:rPr lang="en-US" sz="1600" dirty="0" err="1"/>
              <a:t>kgfield@umich.edu</a:t>
            </a:r>
            <a:endParaRPr lang="en-US" sz="1600" dirty="0"/>
          </a:p>
          <a:p>
            <a:pPr fontAlgn="auto">
              <a:spcAft>
                <a:spcPts val="0"/>
              </a:spcAft>
              <a:defRPr/>
            </a:pPr>
            <a:r>
              <a:rPr lang="en-US" sz="1600" baseline="30000" dirty="0"/>
              <a:t>1</a:t>
            </a:r>
            <a:r>
              <a:rPr lang="en-US" sz="1600" dirty="0"/>
              <a:t>University of Michigan</a:t>
            </a:r>
          </a:p>
          <a:p>
            <a:pPr fontAlgn="auto">
              <a:spcAft>
                <a:spcPts val="0"/>
              </a:spcAft>
              <a:defRPr/>
            </a:pPr>
            <a:endParaRPr lang="en-US" sz="900" dirty="0"/>
          </a:p>
          <a:p>
            <a:pPr fontAlgn="auto">
              <a:spcAft>
                <a:spcPts val="0"/>
              </a:spcAft>
              <a:defRPr/>
            </a:pPr>
            <a:endParaRPr lang="en-US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443E9C-676C-2A6A-B35F-9F870AA7B7B5}"/>
                  </a:ext>
                </a:extLst>
              </p14:cNvPr>
              <p14:cNvContentPartPr/>
              <p14:nvPr/>
            </p14:nvContentPartPr>
            <p14:xfrm>
              <a:off x="11598480" y="3981600"/>
              <a:ext cx="312480" cy="6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443E9C-676C-2A6A-B35F-9F870AA7B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9120" y="3972240"/>
                <a:ext cx="33120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38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5F03-6243-624A-8632-31CBA5E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1B7C6-1FBA-D346-92E8-4C00E28E1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colleague proposes to introduce a third element in small quantities to a binary alloy that would change the vacancy migration energy of one of the primary alloying elements to reduce RIS. Is this a possible mechanism to reduce RIS?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Yes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No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Depends</a:t>
            </a:r>
          </a:p>
        </p:txBody>
      </p:sp>
    </p:spTree>
    <p:extLst>
      <p:ext uri="{BB962C8B-B14F-4D97-AF65-F5344CB8AC3E}">
        <p14:creationId xmlns:p14="http://schemas.microsoft.com/office/powerpoint/2010/main" val="141445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F5C7-689D-5241-8EAD-4C0BC3B6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pic>
        <p:nvPicPr>
          <p:cNvPr id="5" name="Picture 3" descr="ch2_fig22">
            <a:extLst>
              <a:ext uri="{FF2B5EF4-FFF2-40B4-BE49-F238E27FC236}">
                <a16:creationId xmlns:a16="http://schemas.microsoft.com/office/drawing/2014/main" id="{426D6828-8E69-2749-BBFC-55685EB9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397520"/>
            <a:ext cx="5207792" cy="443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642E6-1A42-8B42-9AF1-028B326DEA44}"/>
                  </a:ext>
                </a:extLst>
              </p:cNvPr>
              <p:cNvSpPr txBox="1"/>
              <p:nvPr/>
            </p:nvSpPr>
            <p:spPr>
              <a:xfrm>
                <a:off x="5487765" y="3047164"/>
                <a:ext cx="6569298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642E6-1A42-8B42-9AF1-028B326D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765" y="3047164"/>
                <a:ext cx="6569298" cy="763671"/>
              </a:xfrm>
              <a:prstGeom prst="rect">
                <a:avLst/>
              </a:prstGeom>
              <a:blipFill>
                <a:blip r:embed="rId3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8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30002-1872-8AFF-5C88-B8D2B5BEF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Radiation Effects</a:t>
            </a:r>
          </a:p>
        </p:txBody>
      </p:sp>
      <p:pic>
        <p:nvPicPr>
          <p:cNvPr id="5" name="Content Placeholder 24" descr="A picture containing outdoor, metalware, old&#10;&#10;Description automatically generated">
            <a:extLst>
              <a:ext uri="{FF2B5EF4-FFF2-40B4-BE49-F238E27FC236}">
                <a16:creationId xmlns:a16="http://schemas.microsoft.com/office/drawing/2014/main" id="{65779ADC-79E6-99DF-F4A7-B2698B788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51" y="2801256"/>
            <a:ext cx="6360735" cy="346638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3259BA-1A1A-6E54-EA2A-0B5540FA10D7}"/>
              </a:ext>
            </a:extLst>
          </p:cNvPr>
          <p:cNvSpPr txBox="1">
            <a:spLocks/>
          </p:cNvSpPr>
          <p:nvPr/>
        </p:nvSpPr>
        <p:spPr bwMode="auto">
          <a:xfrm>
            <a:off x="169863" y="1073343"/>
            <a:ext cx="118872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dirty="0"/>
              <a:t>The following set of images are produced using what type of characterization technique?</a:t>
            </a:r>
          </a:p>
          <a:p>
            <a:pPr marL="914400" lvl="1" indent="-457200" eaLnBrk="1" hangingPunct="1">
              <a:buFont typeface="+mj-lt"/>
              <a:buAutoNum type="alphaUcPeriod"/>
            </a:pPr>
            <a:r>
              <a:rPr lang="en-US" sz="2800" dirty="0"/>
              <a:t>TEM</a:t>
            </a:r>
          </a:p>
          <a:p>
            <a:pPr marL="914400" lvl="1" indent="-457200" eaLnBrk="1" hangingPunct="1">
              <a:buFont typeface="+mj-lt"/>
              <a:buAutoNum type="alphaUcPeriod"/>
            </a:pPr>
            <a:r>
              <a:rPr lang="en-US" sz="2800" dirty="0"/>
              <a:t>SEM</a:t>
            </a:r>
          </a:p>
          <a:p>
            <a:pPr marL="914400" lvl="1" indent="-457200" eaLnBrk="1" hangingPunct="1">
              <a:buFont typeface="+mj-lt"/>
              <a:buAutoNum type="alphaUcPeriod"/>
            </a:pPr>
            <a:r>
              <a:rPr lang="en-US" sz="2800" dirty="0"/>
              <a:t>XRD</a:t>
            </a:r>
          </a:p>
          <a:p>
            <a:pPr marL="914400" lvl="1" indent="-457200" eaLnBrk="1" hangingPunct="1">
              <a:buFont typeface="+mj-lt"/>
              <a:buAutoNum type="alphaUcPeriod"/>
            </a:pPr>
            <a:r>
              <a:rPr lang="en-US" sz="2800" dirty="0"/>
              <a:t>APT</a:t>
            </a:r>
          </a:p>
        </p:txBody>
      </p:sp>
    </p:spTree>
    <p:extLst>
      <p:ext uri="{BB962C8B-B14F-4D97-AF65-F5344CB8AC3E}">
        <p14:creationId xmlns:p14="http://schemas.microsoft.com/office/powerpoint/2010/main" val="1616368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D2D84-0E9D-2373-14FD-E267C9F9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C1254-886D-DF2D-EFB8-F61863BC8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Characterization of Radiation Effects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B6A2-8EFD-E200-FC2D-027E9DC21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18" y="1371357"/>
            <a:ext cx="3752460" cy="464481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C80A5B-C536-CCD4-8E5B-2DD289B30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675" y="1260735"/>
            <a:ext cx="4077049" cy="5129663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Questions are almost always:</a:t>
            </a:r>
          </a:p>
          <a:p>
            <a:pPr lvl="1"/>
            <a:r>
              <a:rPr lang="en-US" sz="2200" dirty="0"/>
              <a:t>What does it look like?</a:t>
            </a:r>
          </a:p>
          <a:p>
            <a:pPr lvl="1"/>
            <a:r>
              <a:rPr lang="en-US" sz="2200" dirty="0"/>
              <a:t>What is it made out of?</a:t>
            </a:r>
          </a:p>
          <a:p>
            <a:r>
              <a:rPr lang="en-US" sz="2400" dirty="0"/>
              <a:t>XPS </a:t>
            </a:r>
          </a:p>
          <a:p>
            <a:r>
              <a:rPr lang="en-US" sz="2400" dirty="0"/>
              <a:t>XRD</a:t>
            </a:r>
          </a:p>
          <a:p>
            <a:r>
              <a:rPr lang="en-US" sz="2400" dirty="0"/>
              <a:t>SIMS</a:t>
            </a:r>
          </a:p>
          <a:p>
            <a:r>
              <a:rPr lang="en-US" sz="2400" dirty="0"/>
              <a:t>AFM</a:t>
            </a:r>
          </a:p>
          <a:p>
            <a:r>
              <a:rPr lang="en-US" sz="2400" b="1" dirty="0"/>
              <a:t>TEM</a:t>
            </a:r>
          </a:p>
          <a:p>
            <a:r>
              <a:rPr lang="en-US" sz="2400" b="1" dirty="0"/>
              <a:t>SEM</a:t>
            </a:r>
          </a:p>
          <a:p>
            <a:r>
              <a:rPr lang="en-US" sz="2400" dirty="0"/>
              <a:t>RBS</a:t>
            </a:r>
          </a:p>
          <a:p>
            <a:r>
              <a:rPr lang="en-US" sz="2400" dirty="0"/>
              <a:t>NRA</a:t>
            </a:r>
          </a:p>
          <a:p>
            <a:r>
              <a:rPr lang="en-US" sz="2400" b="1" dirty="0"/>
              <a:t>APT</a:t>
            </a:r>
          </a:p>
          <a:p>
            <a:r>
              <a:rPr lang="en-US" sz="2400" b="1" dirty="0"/>
              <a:t>EDS</a:t>
            </a:r>
          </a:p>
          <a:p>
            <a:r>
              <a:rPr lang="en-US" sz="2400" b="1" dirty="0"/>
              <a:t>EELS</a:t>
            </a:r>
          </a:p>
          <a:p>
            <a:r>
              <a:rPr lang="en-US" sz="2400" dirty="0"/>
              <a:t>Many more!</a:t>
            </a:r>
          </a:p>
        </p:txBody>
      </p:sp>
    </p:spTree>
    <p:extLst>
      <p:ext uri="{BB962C8B-B14F-4D97-AF65-F5344CB8AC3E}">
        <p14:creationId xmlns:p14="http://schemas.microsoft.com/office/powerpoint/2010/main" val="147653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complete history of GoldenEye's opening sequence | Movies | Empire">
            <a:extLst>
              <a:ext uri="{FF2B5EF4-FFF2-40B4-BE49-F238E27FC236}">
                <a16:creationId xmlns:a16="http://schemas.microsoft.com/office/drawing/2014/main" id="{C40BA0F5-5466-0F40-2570-15174B73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65A9B-A30F-97E3-EB03-1F00A96F0C6E}"/>
              </a:ext>
            </a:extLst>
          </p:cNvPr>
          <p:cNvSpPr txBox="1"/>
          <p:nvPr/>
        </p:nvSpPr>
        <p:spPr>
          <a:xfrm>
            <a:off x="334167" y="325390"/>
            <a:ext cx="5602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1995 Bond classic “Goldeneye” featured an opening scene where James Bond bungee jumping from a dam in Soviet Russia. At the time, the stunt held the world record for the tallest/longest jump. What was the total distance traveled? </a:t>
            </a:r>
          </a:p>
        </p:txBody>
      </p:sp>
    </p:spTree>
    <p:extLst>
      <p:ext uri="{BB962C8B-B14F-4D97-AF65-F5344CB8AC3E}">
        <p14:creationId xmlns:p14="http://schemas.microsoft.com/office/powerpoint/2010/main" val="3619980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E34E-3EA5-9AE3-EB7E-75806C32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7362-F5BB-17B9-E8FD-54298A30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38D96-6C75-A433-B596-1492A9D1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Dislocation loops can grow by either absorption or emission of point defects under irradiation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True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19866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micrograph for dislocation loops, the loops with “shadow” contrast are: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Faulted loops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Unfaulted</a:t>
            </a:r>
            <a:r>
              <a:rPr lang="en-US" dirty="0"/>
              <a:t> lops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A4F80-3CE8-D54F-A656-43A039DA450A}"/>
              </a:ext>
            </a:extLst>
          </p:cNvPr>
          <p:cNvGrpSpPr>
            <a:grpSpLocks noChangeAspect="1"/>
          </p:cNvGrpSpPr>
          <p:nvPr/>
        </p:nvGrpSpPr>
        <p:grpSpPr>
          <a:xfrm>
            <a:off x="5398219" y="1802536"/>
            <a:ext cx="4514131" cy="4514127"/>
            <a:chOff x="52965" y="1346847"/>
            <a:chExt cx="2951423" cy="2951420"/>
          </a:xfrm>
        </p:grpSpPr>
        <p:pic>
          <p:nvPicPr>
            <p:cNvPr id="5" name="Picture 4" descr="A picture containing photo, white, old, black&#10;&#10;Description automatically generated">
              <a:extLst>
                <a:ext uri="{FF2B5EF4-FFF2-40B4-BE49-F238E27FC236}">
                  <a16:creationId xmlns:a16="http://schemas.microsoft.com/office/drawing/2014/main" id="{00C0ACF3-4406-2140-825F-CD83C218F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700" r="21884" b="25358"/>
            <a:stretch/>
          </p:blipFill>
          <p:spPr>
            <a:xfrm>
              <a:off x="52965" y="1346847"/>
              <a:ext cx="2951423" cy="29514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1422BD-B74D-7049-ADC5-45A32F8A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5856" y="3679960"/>
              <a:ext cx="626420" cy="602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stacking fault energy is high, faulted dislocation loops are: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Less stable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3530043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527D-2246-844A-9219-731BB0D9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energetics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FF93D08-6592-0F47-A768-3271B774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8" y="1296986"/>
            <a:ext cx="4980790" cy="454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E8E8E8B-A743-8A4A-B893-BC564D40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42" y="1296986"/>
            <a:ext cx="4980790" cy="468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C5F9-64FC-8C4E-A005-E83509F18E00}"/>
                  </a:ext>
                </a:extLst>
              </p:cNvPr>
              <p:cNvSpPr txBox="1"/>
              <p:nvPr/>
            </p:nvSpPr>
            <p:spPr>
              <a:xfrm>
                <a:off x="3311563" y="2053845"/>
                <a:ext cx="1812419" cy="4239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𝑆𝐹𝐸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=35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𝑚𝐽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C5F9-64FC-8C4E-A005-E83509F1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563" y="2053845"/>
                <a:ext cx="1812419" cy="423962"/>
              </a:xfrm>
              <a:prstGeom prst="rect">
                <a:avLst/>
              </a:prstGeom>
              <a:blipFill>
                <a:blip r:embed="rId4"/>
                <a:stretch>
                  <a:fillRect l="-2778" t="-120588" r="-3472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652B7-3B92-CA46-917E-6630F3CC580F}"/>
                  </a:ext>
                </a:extLst>
              </p:cNvPr>
              <p:cNvSpPr txBox="1"/>
              <p:nvPr/>
            </p:nvSpPr>
            <p:spPr>
              <a:xfrm>
                <a:off x="8880437" y="2265826"/>
                <a:ext cx="1940659" cy="4239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𝑆𝐹𝐸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=102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𝑚𝐽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652B7-3B92-CA46-917E-6630F3CC5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37" y="2265826"/>
                <a:ext cx="1940659" cy="423962"/>
              </a:xfrm>
              <a:prstGeom prst="rect">
                <a:avLst/>
              </a:prstGeom>
              <a:blipFill>
                <a:blip r:embed="rId5"/>
                <a:stretch>
                  <a:fillRect l="-2597" t="-123529" r="-3247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4CB06F-6D18-912B-3C31-AED637CBC3BE}"/>
                  </a:ext>
                </a:extLst>
              </p14:cNvPr>
              <p14:cNvContentPartPr/>
              <p14:nvPr/>
            </p14:nvContentPartPr>
            <p14:xfrm>
              <a:off x="2547360" y="2095920"/>
              <a:ext cx="5388840" cy="303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4CB06F-6D18-912B-3C31-AED637CBC3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8000" y="2086560"/>
                <a:ext cx="5407560" cy="30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35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8023-E7D0-934E-8E5A-9353A217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nucleation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FF0ED-28DB-9847-835F-4C896D77F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super saturation of vacancies,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, will: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Reduce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Increase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Have no significant effect on nucleation of voids</a:t>
                </a:r>
              </a:p>
              <a:p>
                <a:pPr marL="457200" indent="-457200">
                  <a:buFont typeface="+mj-lt"/>
                  <a:buAutoNum type="alphaUcPeriod"/>
                </a:pPr>
                <a:endParaRPr lang="en-US" dirty="0"/>
              </a:p>
              <a:p>
                <a:r>
                  <a:rPr lang="en-US" dirty="0"/>
                  <a:t>Sinks and interfaces in the material will: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Reduce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Increase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Have no significant effect on nucleation of voids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FF0ED-28DB-9847-835F-4C896D77F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12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9773-211C-F347-B585-3723BDC3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Structure</a:t>
            </a:r>
          </a:p>
        </p:txBody>
      </p:sp>
      <p:pic>
        <p:nvPicPr>
          <p:cNvPr id="3074" name="Picture 2" descr="Pepe Silvia | Know Your Meme">
            <a:extLst>
              <a:ext uri="{FF2B5EF4-FFF2-40B4-BE49-F238E27FC236}">
                <a16:creationId xmlns:a16="http://schemas.microsoft.com/office/drawing/2014/main" id="{6D6366D3-12A9-974C-AA56-B162E6C73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" r="16182"/>
          <a:stretch/>
        </p:blipFill>
        <p:spPr bwMode="auto">
          <a:xfrm>
            <a:off x="7280787" y="1504335"/>
            <a:ext cx="4532671" cy="39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6AF0F3-E58E-7A49-9F0B-032CB4B6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63" y="1122363"/>
            <a:ext cx="6405108" cy="5194300"/>
          </a:xfrm>
        </p:spPr>
        <p:txBody>
          <a:bodyPr/>
          <a:lstStyle/>
          <a:p>
            <a:r>
              <a:rPr lang="en-US" dirty="0"/>
              <a:t>Same general format at Mid-Term</a:t>
            </a:r>
          </a:p>
          <a:p>
            <a:r>
              <a:rPr lang="en-US" dirty="0"/>
              <a:t>Non-cumulative, use slides as guide for topics to be covered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BDF6A-722D-7A52-FE46-79B0705D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6" y="4518314"/>
            <a:ext cx="7772400" cy="16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0D9F8-EFAE-124D-8691-12E5B51C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58" y="969211"/>
            <a:ext cx="7700210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53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B128-8C6C-4B44-80FC-1B199CD8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65" y="802565"/>
            <a:ext cx="8142796" cy="5742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0E77D-4CB9-E740-B348-07D414A7AEB9}"/>
              </a:ext>
            </a:extLst>
          </p:cNvPr>
          <p:cNvSpPr/>
          <p:nvPr/>
        </p:nvSpPr>
        <p:spPr>
          <a:xfrm>
            <a:off x="3065463" y="6268179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US" sz="1000" dirty="0">
                <a:latin typeface="Century Gothic" panose="020B0502020202020204" pitchFamily="34" charset="0"/>
              </a:rPr>
            </a:br>
            <a:endParaRPr lang="en-US" sz="1000" dirty="0">
              <a:latin typeface="Century Gothic" panose="020B0502020202020204" pitchFamily="34" charset="0"/>
            </a:endParaRPr>
          </a:p>
          <a:p>
            <a:pPr algn="ctr"/>
            <a:r>
              <a:rPr lang="en-US" sz="1000" dirty="0">
                <a:latin typeface="Century Gothic" panose="020B0502020202020204" pitchFamily="34" charset="0"/>
              </a:rPr>
              <a:t>L.K. Mansur &amp; E.H. Lee,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179-181(1991) 105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7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bell shaped curve for swelling based on temperature is due to: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Recombination dominating at low temperatures, and thermal emission dominating at high temperatures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Recombination dominating at high temperatures, and thermal emission dominating at low temperatures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5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7EB9-FFCF-4B54-6754-B1438468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CA5-E6A1-EB9F-24DE-8CED0162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radial growth rate curve for a cavity is representative of?</a:t>
            </a:r>
          </a:p>
          <a:p>
            <a:pPr lvl="1"/>
            <a:r>
              <a:rPr lang="en-US" dirty="0"/>
              <a:t>A void (no gas)</a:t>
            </a:r>
          </a:p>
          <a:p>
            <a:pPr lvl="1"/>
            <a:r>
              <a:rPr lang="en-US" dirty="0"/>
              <a:t>A high gas content bubble</a:t>
            </a:r>
          </a:p>
          <a:p>
            <a:pPr lvl="1"/>
            <a:r>
              <a:rPr lang="en-US" dirty="0"/>
              <a:t>A low gas content 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7C429-8E7C-138E-DAAD-CCEBBFD6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1" y="2161679"/>
            <a:ext cx="4076700" cy="382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A86D44-D4CE-EE27-82FD-0C529610FB78}"/>
              </a:ext>
            </a:extLst>
          </p:cNvPr>
          <p:cNvSpPr/>
          <p:nvPr/>
        </p:nvSpPr>
        <p:spPr>
          <a:xfrm>
            <a:off x="9042400" y="2002971"/>
            <a:ext cx="1582057" cy="82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41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material would be more resistant to swelling?</a:t>
            </a:r>
          </a:p>
        </p:txBody>
      </p:sp>
      <p:pic>
        <p:nvPicPr>
          <p:cNvPr id="3074" name="Picture 2" descr="Metals | Free Full-Text | Effects of Initial Grain Size of Al-Zn-Mg-Cu  Alloy on the Recrystallization Behavior and Recrystallization Mechanism in  Isothermal Compression | HTML">
            <a:extLst>
              <a:ext uri="{FF2B5EF4-FFF2-40B4-BE49-F238E27FC236}">
                <a16:creationId xmlns:a16="http://schemas.microsoft.com/office/drawing/2014/main" id="{75FEDC1B-0B1C-8A4C-BCD8-4C9893A70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8" r="11539" b="54888"/>
          <a:stretch/>
        </p:blipFill>
        <p:spPr bwMode="auto">
          <a:xfrm>
            <a:off x="1957841" y="1882095"/>
            <a:ext cx="3091543" cy="3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tals | Free Full-Text | Effects of Initial Grain Size of Al-Zn-Mg-Cu  Alloy on the Recrystallization Behavior and Recrystallization Mechanism in  Isothermal Compression | HTML">
            <a:extLst>
              <a:ext uri="{FF2B5EF4-FFF2-40B4-BE49-F238E27FC236}">
                <a16:creationId xmlns:a16="http://schemas.microsoft.com/office/drawing/2014/main" id="{3CAF41A0-4FDF-094B-BC90-5C9245B53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8" t="45006" r="11539" b="9418"/>
          <a:stretch/>
        </p:blipFill>
        <p:spPr bwMode="auto">
          <a:xfrm>
            <a:off x="6426880" y="1866219"/>
            <a:ext cx="3091543" cy="31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DFCE3-863F-FD4C-86D6-C747197A9C7D}"/>
              </a:ext>
            </a:extLst>
          </p:cNvPr>
          <p:cNvSpPr txBox="1"/>
          <p:nvPr/>
        </p:nvSpPr>
        <p:spPr>
          <a:xfrm>
            <a:off x="3274059" y="4975905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E59F2-4D6E-7F4A-AD4C-7F3D1CEE0339}"/>
              </a:ext>
            </a:extLst>
          </p:cNvPr>
          <p:cNvSpPr txBox="1"/>
          <p:nvPr/>
        </p:nvSpPr>
        <p:spPr>
          <a:xfrm>
            <a:off x="7776924" y="4971662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83707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0E77D-4CB9-E740-B348-07D414A7AEB9}"/>
              </a:ext>
            </a:extLst>
          </p:cNvPr>
          <p:cNvSpPr/>
          <p:nvPr/>
        </p:nvSpPr>
        <p:spPr>
          <a:xfrm>
            <a:off x="3065463" y="6268179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US" sz="1000" dirty="0">
                <a:latin typeface="Century Gothic" panose="020B0502020202020204" pitchFamily="34" charset="0"/>
              </a:rPr>
            </a:br>
            <a:endParaRPr lang="en-US" sz="1000" dirty="0">
              <a:latin typeface="Century Gothic" panose="020B0502020202020204" pitchFamily="34" charset="0"/>
            </a:endParaRPr>
          </a:p>
          <a:p>
            <a:pPr algn="ctr"/>
            <a:r>
              <a:rPr lang="en-US" sz="1000" dirty="0">
                <a:latin typeface="Century Gothic" panose="020B0502020202020204" pitchFamily="34" charset="0"/>
              </a:rPr>
              <a:t>L.K. Mansur &amp; E.H. Lee,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179-181(1991) 105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A916B-0766-0E47-9510-1E08E65AA0FE}"/>
              </a:ext>
            </a:extLst>
          </p:cNvPr>
          <p:cNvSpPr txBox="1"/>
          <p:nvPr/>
        </p:nvSpPr>
        <p:spPr>
          <a:xfrm>
            <a:off x="169863" y="1041400"/>
            <a:ext cx="11717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Early research also investigated fine grained architectures for radiation resistance, but sufficiently stable nanoscale grain boundaries were not discovered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Fine-grained materials are susceptible to radiation-enhanced grain growth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15504-7B87-AD47-B6D1-93514C1F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2286167"/>
            <a:ext cx="5574988" cy="37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1B168-6B91-4E40-973A-C3CD698B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54" y="2040964"/>
            <a:ext cx="3340617" cy="3775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7933C3-19BA-5242-ADB8-4BA306439165}"/>
              </a:ext>
            </a:extLst>
          </p:cNvPr>
          <p:cNvSpPr/>
          <p:nvPr/>
        </p:nvSpPr>
        <p:spPr>
          <a:xfrm>
            <a:off x="7491154" y="5968136"/>
            <a:ext cx="3340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R. Yamada, S.J. </a:t>
            </a:r>
            <a:r>
              <a:rPr lang="en-US" sz="1000" dirty="0" err="1">
                <a:latin typeface="Century Gothic" panose="020B0502020202020204" pitchFamily="34" charset="0"/>
              </a:rPr>
              <a:t>Zinkle</a:t>
            </a:r>
            <a:r>
              <a:rPr lang="en-US" sz="1000" dirty="0">
                <a:latin typeface="Century Gothic" panose="020B0502020202020204" pitchFamily="34" charset="0"/>
              </a:rPr>
              <a:t> and G.P. </a:t>
            </a:r>
            <a:r>
              <a:rPr lang="en-US" sz="1000" dirty="0" err="1">
                <a:latin typeface="Century Gothic" panose="020B0502020202020204" pitchFamily="34" charset="0"/>
              </a:rPr>
              <a:t>Pells</a:t>
            </a:r>
            <a:r>
              <a:rPr lang="en-US" sz="1000" dirty="0">
                <a:latin typeface="Century Gothic" panose="020B0502020202020204" pitchFamily="34" charset="0"/>
              </a:rPr>
              <a:t>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209(1994) 191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D2BF6-F467-8D40-8AE6-9D7E3799852C}"/>
              </a:ext>
            </a:extLst>
          </p:cNvPr>
          <p:cNvSpPr/>
          <p:nvPr/>
        </p:nvSpPr>
        <p:spPr>
          <a:xfrm>
            <a:off x="2774332" y="6010384"/>
            <a:ext cx="27222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S.J. </a:t>
            </a:r>
            <a:r>
              <a:rPr lang="en-US" sz="1000" dirty="0" err="1">
                <a:latin typeface="Century Gothic" panose="020B0502020202020204" pitchFamily="34" charset="0"/>
              </a:rPr>
              <a:t>Zinkle</a:t>
            </a:r>
            <a:r>
              <a:rPr lang="en-US" sz="1000" dirty="0">
                <a:latin typeface="Century Gothic" panose="020B0502020202020204" pitchFamily="34" charset="0"/>
              </a:rPr>
              <a:t>,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Instr. Meth. B 91(1994)234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266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atoms act to stabilize cavities and reduce the critical size to convert from a bubble embryo to a growing cavity.</a:t>
            </a:r>
          </a:p>
          <a:p>
            <a:pPr lvl="1"/>
            <a:r>
              <a:rPr lang="en-US" sz="2800" dirty="0"/>
              <a:t>True</a:t>
            </a:r>
          </a:p>
          <a:p>
            <a:pPr lvl="1"/>
            <a:r>
              <a:rPr lang="en-US" sz="2800" dirty="0"/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2342380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BC9E-6A46-5244-AA93-2D179AB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6F54-2EC8-AF45-9C2E-0730912D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63" y="925593"/>
            <a:ext cx="11887200" cy="5194300"/>
          </a:xfrm>
        </p:spPr>
        <p:txBody>
          <a:bodyPr/>
          <a:lstStyle/>
          <a:p>
            <a:r>
              <a:rPr lang="en-US" dirty="0"/>
              <a:t>The full growth rate term can be analytically described as: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different terms in order are: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Dose rate response, bias response, sink balance (Q), recombination response, thermal emission, gas response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Bias response, dose rate response, gas response, sink balance (Q), recombination response, thermal emission,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Bias response, gas response, sink balance (Q), recombination response, thermal emission, dose rate response,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Recombination response, bias response, sink balance (Q), dose rate response, thermal emission, gas response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87D22-E1FC-CE42-8E96-88055A3EED82}"/>
                  </a:ext>
                </a:extLst>
              </p:cNvPr>
              <p:cNvSpPr txBox="1"/>
              <p:nvPr/>
            </p:nvSpPr>
            <p:spPr>
              <a:xfrm>
                <a:off x="1820791" y="1478766"/>
                <a:ext cx="8550418" cy="76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87D22-E1FC-CE42-8E96-88055A3E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791" y="1478766"/>
                <a:ext cx="8550418" cy="765274"/>
              </a:xfrm>
              <a:prstGeom prst="rect">
                <a:avLst/>
              </a:prstGeom>
              <a:blipFill>
                <a:blip r:embed="rId2"/>
                <a:stretch>
                  <a:fillRect l="-593" t="-26230" b="-10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636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B71-E5CF-1C4F-9E87-C39B7492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gas atoms on bubble nucleation +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B8DEC-310D-B54C-ADE1-C53BA609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946042"/>
            <a:ext cx="6196643" cy="59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61E3-96A6-404E-ABDC-C1E16D41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void/bubble growth: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DE7F64-52B3-DB43-B7A9-F2F9BF02871B}"/>
              </a:ext>
            </a:extLst>
          </p:cNvPr>
          <p:cNvGrpSpPr/>
          <p:nvPr/>
        </p:nvGrpSpPr>
        <p:grpSpPr>
          <a:xfrm>
            <a:off x="278849" y="1898249"/>
            <a:ext cx="3494497" cy="2655217"/>
            <a:chOff x="602941" y="1122745"/>
            <a:chExt cx="3494497" cy="26552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1D3E68-BB95-7042-A44F-F4276F3AA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3204B0-B740-F54C-881C-17625936F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5CD7E-B730-7E4B-A800-7C9C8DCBC640}"/>
                </a:ext>
              </a:extLst>
            </p:cNvPr>
            <p:cNvSpPr txBox="1"/>
            <p:nvPr/>
          </p:nvSpPr>
          <p:spPr>
            <a:xfrm>
              <a:off x="2299489" y="340863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baseline="-25000" dirty="0" err="1"/>
                <a:t>irr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DCE6CF-E783-C044-9C28-25FAEAA026FF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54BB8-5635-F14A-9788-296E333A91DC}"/>
              </a:ext>
            </a:extLst>
          </p:cNvPr>
          <p:cNvGrpSpPr/>
          <p:nvPr/>
        </p:nvGrpSpPr>
        <p:grpSpPr>
          <a:xfrm>
            <a:off x="4400836" y="1873264"/>
            <a:ext cx="3494497" cy="2680202"/>
            <a:chOff x="602941" y="1122745"/>
            <a:chExt cx="3494497" cy="268020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39360F-EE4B-F44C-971F-2F0877330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C4E16D2-0029-C645-93FC-F70A23631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8B16F7-E27A-734D-A112-5D94D6CC0F37}"/>
                </a:ext>
              </a:extLst>
            </p:cNvPr>
            <p:cNvSpPr txBox="1"/>
            <p:nvPr/>
          </p:nvSpPr>
          <p:spPr>
            <a:xfrm>
              <a:off x="1933568" y="3433615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Dose (</a:t>
              </a:r>
              <a:r>
                <a:rPr lang="en-US" dirty="0" err="1"/>
                <a:t>dpa</a:t>
              </a:r>
              <a:r>
                <a:rPr lang="en-US" dirty="0"/>
                <a:t>)</a:t>
              </a:r>
              <a:endParaRPr lang="en-US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9C09B4-3EF6-BF43-BEF6-C5C8C52920B0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0B9DB2-16CB-1149-8470-579D47DDBD56}"/>
              </a:ext>
            </a:extLst>
          </p:cNvPr>
          <p:cNvGrpSpPr/>
          <p:nvPr/>
        </p:nvGrpSpPr>
        <p:grpSpPr>
          <a:xfrm>
            <a:off x="8153492" y="1898249"/>
            <a:ext cx="3494497" cy="2680202"/>
            <a:chOff x="602941" y="1122745"/>
            <a:chExt cx="3494497" cy="268020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64F097-1A8B-124F-B728-63E075A0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3C2FA4-58A2-6141-8CB5-BDE79EDE3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796B7-34CA-764F-8FE6-F9F9F606F5A6}"/>
                </a:ext>
              </a:extLst>
            </p:cNvPr>
            <p:cNvSpPr txBox="1"/>
            <p:nvPr/>
          </p:nvSpPr>
          <p:spPr>
            <a:xfrm>
              <a:off x="1933568" y="3433615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He/</a:t>
              </a:r>
              <a:r>
                <a:rPr lang="en-US" dirty="0" err="1"/>
                <a:t>dpa</a:t>
              </a:r>
              <a:endParaRPr lang="en-US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76625-0AAF-3B48-AAC8-31929200C148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34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02C8-AB56-2F45-B03F-EDCD83E2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49" y="111125"/>
            <a:ext cx="3444194" cy="1645104"/>
          </a:xfrm>
        </p:spPr>
        <p:txBody>
          <a:bodyPr/>
          <a:lstStyle/>
          <a:p>
            <a:r>
              <a:rPr lang="en-US" dirty="0"/>
              <a:t>Putting it into a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A2129-F635-4D41-9410-90B6EFA9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56" y="0"/>
            <a:ext cx="822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Ostwald AND Inverse Ostwald ripening can be accelerated due radiation: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True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False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107851-534D-754B-BFA5-6881989B3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50000"/>
          <a:stretch/>
        </p:blipFill>
        <p:spPr bwMode="auto">
          <a:xfrm>
            <a:off x="967014" y="3100387"/>
            <a:ext cx="10257971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55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primary mechanisms for precipitate stability under irradiation are: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Supersaturation and dislocation density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Recombination and diffusion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Diffusion and ballistic effects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Migration and formation energies</a:t>
            </a:r>
          </a:p>
        </p:txBody>
      </p:sp>
    </p:spTree>
    <p:extLst>
      <p:ext uri="{BB962C8B-B14F-4D97-AF65-F5344CB8AC3E}">
        <p14:creationId xmlns:p14="http://schemas.microsoft.com/office/powerpoint/2010/main" val="722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EB5E-D875-EB3C-C59C-7A051F40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742950"/>
            <a:ext cx="7416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2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054-F046-3A4B-B437-528EBC65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AE1D2-B952-EF44-8C32-D4478713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574800"/>
            <a:ext cx="6350000" cy="370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10478-58D7-994B-A68E-4130C4E47260}"/>
              </a:ext>
            </a:extLst>
          </p:cNvPr>
          <p:cNvSpPr/>
          <p:nvPr/>
        </p:nvSpPr>
        <p:spPr>
          <a:xfrm>
            <a:off x="3658399" y="5447268"/>
            <a:ext cx="4910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https://www.youtube.com/watch?v=F7IZZXQ89Oc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9A953-C4AA-934F-9EE2-C6CF74EBCA75}"/>
              </a:ext>
            </a:extLst>
          </p:cNvPr>
          <p:cNvSpPr txBox="1"/>
          <p:nvPr/>
        </p:nvSpPr>
        <p:spPr>
          <a:xfrm>
            <a:off x="3786554" y="1770185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8C75-2E76-0545-955B-090B7065C9A8}"/>
              </a:ext>
            </a:extLst>
          </p:cNvPr>
          <p:cNvSpPr txBox="1"/>
          <p:nvPr/>
        </p:nvSpPr>
        <p:spPr>
          <a:xfrm>
            <a:off x="6654959" y="1733609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Irradiation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589764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054-F046-3A4B-B437-528EBC65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710478-58D7-994B-A68E-4130C4E47260}"/>
              </a:ext>
            </a:extLst>
          </p:cNvPr>
          <p:cNvSpPr/>
          <p:nvPr/>
        </p:nvSpPr>
        <p:spPr>
          <a:xfrm>
            <a:off x="3658399" y="5835709"/>
            <a:ext cx="4910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https://www.youtube.com/watch?v=F7IZZXQ89Oc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9A953-C4AA-934F-9EE2-C6CF74EBCA75}"/>
              </a:ext>
            </a:extLst>
          </p:cNvPr>
          <p:cNvSpPr txBox="1"/>
          <p:nvPr/>
        </p:nvSpPr>
        <p:spPr>
          <a:xfrm>
            <a:off x="3786554" y="1770185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8C75-2E76-0545-955B-090B7065C9A8}"/>
              </a:ext>
            </a:extLst>
          </p:cNvPr>
          <p:cNvSpPr txBox="1"/>
          <p:nvPr/>
        </p:nvSpPr>
        <p:spPr>
          <a:xfrm>
            <a:off x="6654959" y="1733609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Irradiation  Parameters</a:t>
            </a:r>
          </a:p>
        </p:txBody>
      </p:sp>
      <p:pic>
        <p:nvPicPr>
          <p:cNvPr id="3" name="Online Media 2" descr="Turn it up to 11">
            <a:hlinkClick r:id="" action="ppaction://media"/>
            <a:extLst>
              <a:ext uri="{FF2B5EF4-FFF2-40B4-BE49-F238E27FC236}">
                <a16:creationId xmlns:a16="http://schemas.microsoft.com/office/drawing/2014/main" id="{4DBE90CB-897E-BC44-ACC8-40530C1F23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6038" y="1035224"/>
            <a:ext cx="8345347" cy="46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E0C-6784-3741-9FA6-A35A3303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98725"/>
            <a:ext cx="11887200" cy="93027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6652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3CE45-9611-0148-9AE9-0D1B97D6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8" r="1515" b="10498"/>
          <a:stretch/>
        </p:blipFill>
        <p:spPr>
          <a:xfrm>
            <a:off x="152400" y="0"/>
            <a:ext cx="12214828" cy="68726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9C2AD1-E2E5-CC4D-8280-BF3C0F90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37" y="630937"/>
            <a:ext cx="9746016" cy="980576"/>
          </a:xfrm>
        </p:spPr>
        <p:txBody>
          <a:bodyPr/>
          <a:lstStyle/>
          <a:p>
            <a:r>
              <a:rPr lang="en-US" sz="648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67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ABC6A4-803C-4151-CAE3-81880E5FFBC2}"/>
              </a:ext>
            </a:extLst>
          </p:cNvPr>
          <p:cNvSpPr txBox="1">
            <a:spLocks/>
          </p:cNvSpPr>
          <p:nvPr/>
        </p:nvSpPr>
        <p:spPr bwMode="auto">
          <a:xfrm>
            <a:off x="207438" y="129403"/>
            <a:ext cx="10124440" cy="51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Irradiation</a:t>
            </a:r>
            <a:r>
              <a:rPr lang="en-US" spc="-90" dirty="0"/>
              <a:t> </a:t>
            </a:r>
            <a:r>
              <a:rPr lang="en-US" dirty="0"/>
              <a:t>experiment</a:t>
            </a:r>
            <a:r>
              <a:rPr lang="en-US" spc="-85" dirty="0"/>
              <a:t> </a:t>
            </a:r>
            <a:r>
              <a:rPr lang="en-US" dirty="0"/>
              <a:t>workflow</a:t>
            </a:r>
            <a:r>
              <a:rPr lang="en-US" spc="-85" dirty="0"/>
              <a:t> </a:t>
            </a:r>
            <a:r>
              <a:rPr lang="en-US" spc="-10" dirty="0"/>
              <a:t>overview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AE5792-1376-3C4A-A172-D00B0F3349F7}"/>
              </a:ext>
            </a:extLst>
          </p:cNvPr>
          <p:cNvSpPr txBox="1"/>
          <p:nvPr/>
        </p:nvSpPr>
        <p:spPr>
          <a:xfrm>
            <a:off x="2150412" y="1439026"/>
            <a:ext cx="330263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561975">
              <a:lnSpc>
                <a:spcPts val="2900"/>
              </a:lnSpc>
              <a:spcBef>
                <a:spcPts val="480"/>
              </a:spcBef>
            </a:pP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Preparation</a:t>
            </a:r>
            <a:r>
              <a:rPr sz="2700" spc="-50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06509D"/>
                </a:solidFill>
                <a:latin typeface="Arial"/>
                <a:cs typeface="Arial"/>
              </a:rPr>
              <a:t>of </a:t>
            </a: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experiment</a:t>
            </a:r>
            <a:r>
              <a:rPr sz="2700" spc="-7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campaign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426389ED-805C-9560-1080-8FF1129FD0EC}"/>
              </a:ext>
            </a:extLst>
          </p:cNvPr>
          <p:cNvGrpSpPr/>
          <p:nvPr/>
        </p:nvGrpSpPr>
        <p:grpSpPr>
          <a:xfrm>
            <a:off x="6458492" y="1300851"/>
            <a:ext cx="3779520" cy="1283335"/>
            <a:chOff x="6455664" y="1554480"/>
            <a:chExt cx="3779520" cy="128333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0CD69D6-1728-5960-EEA4-067A0CE26A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5664" y="1554480"/>
              <a:ext cx="3779520" cy="128320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AC44BAC-0826-9D5A-15AE-33D07AFEF6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76" y="1813560"/>
              <a:ext cx="3361944" cy="8290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457ABB46-EBDE-C4BE-76E8-D60831DAC66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309" y="1594678"/>
              <a:ext cx="3661134" cy="1165294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939443F0-F9DD-E0C4-2DD1-961734FD09C1}"/>
              </a:ext>
            </a:extLst>
          </p:cNvPr>
          <p:cNvSpPr txBox="1"/>
          <p:nvPr/>
        </p:nvSpPr>
        <p:spPr>
          <a:xfrm>
            <a:off x="6916780" y="1673723"/>
            <a:ext cx="28644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Experiment</a:t>
            </a:r>
            <a:r>
              <a:rPr sz="2700" spc="-7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design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53867EDD-3225-131D-FEF2-8B0346CEA4C5}"/>
              </a:ext>
            </a:extLst>
          </p:cNvPr>
          <p:cNvGrpSpPr/>
          <p:nvPr/>
        </p:nvGrpSpPr>
        <p:grpSpPr>
          <a:xfrm>
            <a:off x="2751391" y="3343011"/>
            <a:ext cx="7489825" cy="2012950"/>
            <a:chOff x="2748563" y="3596640"/>
            <a:chExt cx="7489825" cy="201295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2BEDD04E-E61A-03CE-5DFB-2611EF49E6E6}"/>
                </a:ext>
              </a:extLst>
            </p:cNvPr>
            <p:cNvSpPr/>
            <p:nvPr/>
          </p:nvSpPr>
          <p:spPr>
            <a:xfrm>
              <a:off x="2748563" y="4725993"/>
              <a:ext cx="3244215" cy="883285"/>
            </a:xfrm>
            <a:custGeom>
              <a:avLst/>
              <a:gdLst/>
              <a:ahLst/>
              <a:cxnLst/>
              <a:rect l="l" t="t" r="r" b="b"/>
              <a:pathLst>
                <a:path w="3244215" h="883285">
                  <a:moveTo>
                    <a:pt x="3151111" y="796893"/>
                  </a:moveTo>
                  <a:lnTo>
                    <a:pt x="3148082" y="798661"/>
                  </a:lnTo>
                  <a:lnTo>
                    <a:pt x="3147570" y="800604"/>
                  </a:lnTo>
                  <a:lnTo>
                    <a:pt x="3195646" y="883020"/>
                  </a:lnTo>
                  <a:lnTo>
                    <a:pt x="3199321" y="876719"/>
                  </a:lnTo>
                  <a:lnTo>
                    <a:pt x="3192471" y="876719"/>
                  </a:lnTo>
                  <a:lnTo>
                    <a:pt x="3192471" y="864976"/>
                  </a:lnTo>
                  <a:lnTo>
                    <a:pt x="3153055" y="797405"/>
                  </a:lnTo>
                  <a:lnTo>
                    <a:pt x="3151111" y="796893"/>
                  </a:lnTo>
                  <a:close/>
                </a:path>
                <a:path w="3244215" h="883285">
                  <a:moveTo>
                    <a:pt x="3192472" y="864976"/>
                  </a:moveTo>
                  <a:lnTo>
                    <a:pt x="3192471" y="876719"/>
                  </a:lnTo>
                  <a:lnTo>
                    <a:pt x="3198821" y="876719"/>
                  </a:lnTo>
                  <a:lnTo>
                    <a:pt x="3198821" y="875119"/>
                  </a:lnTo>
                  <a:lnTo>
                    <a:pt x="3192904" y="875119"/>
                  </a:lnTo>
                  <a:lnTo>
                    <a:pt x="3195646" y="870418"/>
                  </a:lnTo>
                  <a:lnTo>
                    <a:pt x="3192472" y="864976"/>
                  </a:lnTo>
                  <a:close/>
                </a:path>
                <a:path w="3244215" h="883285">
                  <a:moveTo>
                    <a:pt x="3240181" y="796893"/>
                  </a:moveTo>
                  <a:lnTo>
                    <a:pt x="3238237" y="797405"/>
                  </a:lnTo>
                  <a:lnTo>
                    <a:pt x="3198821" y="864976"/>
                  </a:lnTo>
                  <a:lnTo>
                    <a:pt x="3198821" y="876719"/>
                  </a:lnTo>
                  <a:lnTo>
                    <a:pt x="3199321" y="876719"/>
                  </a:lnTo>
                  <a:lnTo>
                    <a:pt x="3243722" y="800604"/>
                  </a:lnTo>
                  <a:lnTo>
                    <a:pt x="3243210" y="798661"/>
                  </a:lnTo>
                  <a:lnTo>
                    <a:pt x="3240181" y="796893"/>
                  </a:lnTo>
                  <a:close/>
                </a:path>
                <a:path w="3244215" h="883285">
                  <a:moveTo>
                    <a:pt x="3195646" y="870418"/>
                  </a:moveTo>
                  <a:lnTo>
                    <a:pt x="3192904" y="875119"/>
                  </a:lnTo>
                  <a:lnTo>
                    <a:pt x="3198389" y="875119"/>
                  </a:lnTo>
                  <a:lnTo>
                    <a:pt x="3195646" y="870418"/>
                  </a:lnTo>
                  <a:close/>
                </a:path>
                <a:path w="3244215" h="883285">
                  <a:moveTo>
                    <a:pt x="3198821" y="864976"/>
                  </a:moveTo>
                  <a:lnTo>
                    <a:pt x="3195646" y="870418"/>
                  </a:lnTo>
                  <a:lnTo>
                    <a:pt x="3198389" y="875119"/>
                  </a:lnTo>
                  <a:lnTo>
                    <a:pt x="3198821" y="875119"/>
                  </a:lnTo>
                  <a:lnTo>
                    <a:pt x="3198821" y="864976"/>
                  </a:lnTo>
                  <a:close/>
                </a:path>
                <a:path w="3244215" h="883285">
                  <a:moveTo>
                    <a:pt x="3192471" y="458603"/>
                  </a:moveTo>
                  <a:lnTo>
                    <a:pt x="3192472" y="864976"/>
                  </a:lnTo>
                  <a:lnTo>
                    <a:pt x="3195646" y="870418"/>
                  </a:lnTo>
                  <a:lnTo>
                    <a:pt x="3198821" y="864976"/>
                  </a:lnTo>
                  <a:lnTo>
                    <a:pt x="3198821" y="461778"/>
                  </a:lnTo>
                  <a:lnTo>
                    <a:pt x="3195646" y="461778"/>
                  </a:lnTo>
                  <a:lnTo>
                    <a:pt x="3192471" y="458603"/>
                  </a:lnTo>
                  <a:close/>
                </a:path>
                <a:path w="3244215" h="883285">
                  <a:moveTo>
                    <a:pt x="6350" y="0"/>
                  </a:moveTo>
                  <a:lnTo>
                    <a:pt x="0" y="0"/>
                  </a:lnTo>
                  <a:lnTo>
                    <a:pt x="0" y="461778"/>
                  </a:lnTo>
                  <a:lnTo>
                    <a:pt x="3192471" y="461778"/>
                  </a:lnTo>
                  <a:lnTo>
                    <a:pt x="3192471" y="458603"/>
                  </a:lnTo>
                  <a:lnTo>
                    <a:pt x="6350" y="458603"/>
                  </a:lnTo>
                  <a:lnTo>
                    <a:pt x="3175" y="455428"/>
                  </a:lnTo>
                  <a:lnTo>
                    <a:pt x="6350" y="455428"/>
                  </a:lnTo>
                  <a:lnTo>
                    <a:pt x="6350" y="0"/>
                  </a:lnTo>
                  <a:close/>
                </a:path>
                <a:path w="3244215" h="883285">
                  <a:moveTo>
                    <a:pt x="3198821" y="455428"/>
                  </a:moveTo>
                  <a:lnTo>
                    <a:pt x="6350" y="455428"/>
                  </a:lnTo>
                  <a:lnTo>
                    <a:pt x="6350" y="458603"/>
                  </a:lnTo>
                  <a:lnTo>
                    <a:pt x="3192471" y="458603"/>
                  </a:lnTo>
                  <a:lnTo>
                    <a:pt x="3195646" y="461778"/>
                  </a:lnTo>
                  <a:lnTo>
                    <a:pt x="3198821" y="461778"/>
                  </a:lnTo>
                  <a:lnTo>
                    <a:pt x="3198821" y="455428"/>
                  </a:lnTo>
                  <a:close/>
                </a:path>
                <a:path w="3244215" h="883285">
                  <a:moveTo>
                    <a:pt x="6350" y="455428"/>
                  </a:moveTo>
                  <a:lnTo>
                    <a:pt x="3175" y="455428"/>
                  </a:lnTo>
                  <a:lnTo>
                    <a:pt x="6350" y="458603"/>
                  </a:lnTo>
                  <a:lnTo>
                    <a:pt x="6350" y="455428"/>
                  </a:lnTo>
                  <a:close/>
                </a:path>
              </a:pathLst>
            </a:custGeom>
            <a:solidFill>
              <a:srgbClr val="065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FE6AB3DB-1EBD-715A-22DE-923FFEBA4F9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3596640"/>
              <a:ext cx="3779520" cy="1167384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7947E44-75E6-BB28-9297-358760CD94F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4344" y="3794760"/>
              <a:ext cx="2048255" cy="829056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D05BE87A-BA45-BADC-F1E7-134AFC3C2E1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110" y="3635764"/>
              <a:ext cx="3661134" cy="105001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B41627EA-CCE4-D719-C761-332F560CA522}"/>
              </a:ext>
            </a:extLst>
          </p:cNvPr>
          <p:cNvSpPr txBox="1"/>
          <p:nvPr/>
        </p:nvSpPr>
        <p:spPr>
          <a:xfrm>
            <a:off x="7575805" y="3657971"/>
            <a:ext cx="1550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Irradiation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DDAB35AF-D7FA-3B85-69AC-A972AC0699AE}"/>
              </a:ext>
            </a:extLst>
          </p:cNvPr>
          <p:cNvGrpSpPr/>
          <p:nvPr/>
        </p:nvGrpSpPr>
        <p:grpSpPr>
          <a:xfrm>
            <a:off x="1596931" y="3446642"/>
            <a:ext cx="4206240" cy="1198245"/>
            <a:chOff x="1594103" y="3700271"/>
            <a:chExt cx="4206240" cy="1198245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99746D5F-CB77-A141-D05E-CC48BC67C83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103" y="3752087"/>
              <a:ext cx="4206240" cy="1036319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EBD358AE-F05F-57A2-5A48-8654FF7FB9B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2951" y="3700271"/>
              <a:ext cx="2923031" cy="1197864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A9D4849-1616-B8EF-1CD4-C26450C8599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2959" y="3792914"/>
              <a:ext cx="4088527" cy="916388"/>
            </a:xfrm>
            <a:prstGeom prst="rect">
              <a:avLst/>
            </a:prstGeom>
          </p:spPr>
        </p:pic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6058D91A-CE9D-012C-1BA1-0FC04602BB79}"/>
              </a:ext>
            </a:extLst>
          </p:cNvPr>
          <p:cNvSpPr txBox="1"/>
          <p:nvPr/>
        </p:nvSpPr>
        <p:spPr>
          <a:xfrm>
            <a:off x="2534825" y="3563482"/>
            <a:ext cx="233045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480"/>
              </a:spcBef>
            </a:pP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Post-irradiation examination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954E352D-7879-2E50-7987-CAFA483FD865}"/>
              </a:ext>
            </a:extLst>
          </p:cNvPr>
          <p:cNvGrpSpPr/>
          <p:nvPr/>
        </p:nvGrpSpPr>
        <p:grpSpPr>
          <a:xfrm>
            <a:off x="2240060" y="5302874"/>
            <a:ext cx="4843780" cy="893444"/>
            <a:chOff x="2237232" y="5556503"/>
            <a:chExt cx="4843780" cy="893444"/>
          </a:xfrm>
        </p:grpSpPr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C6AFA8B4-BB0F-5E6D-C73D-BD130FD2C03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7232" y="5556503"/>
              <a:ext cx="4843272" cy="826008"/>
            </a:xfrm>
            <a:prstGeom prst="rect">
              <a:avLst/>
            </a:prstGeom>
          </p:spPr>
        </p:pic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E477C70C-3C24-4B86-5AE0-B0B1C49F5FF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9944" y="5590031"/>
              <a:ext cx="4370832" cy="859536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552D0A67-EC8A-309B-76C3-44153571843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6318" y="5594681"/>
              <a:ext cx="4724520" cy="711581"/>
            </a:xfrm>
            <a:prstGeom prst="rect">
              <a:avLst/>
            </a:prstGeom>
          </p:spPr>
        </p:pic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CC377032-710F-E612-AB09-EFCB174EED88}"/>
              </a:ext>
            </a:extLst>
          </p:cNvPr>
          <p:cNvSpPr txBox="1"/>
          <p:nvPr/>
        </p:nvSpPr>
        <p:spPr>
          <a:xfrm>
            <a:off x="2299146" y="5458830"/>
            <a:ext cx="4425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0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6509D"/>
                </a:solidFill>
                <a:latin typeface="Arial"/>
                <a:cs typeface="Arial"/>
              </a:rPr>
              <a:t>Analysis</a:t>
            </a:r>
            <a:r>
              <a:rPr sz="2800" spc="-6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6509D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6509D"/>
                </a:solidFill>
                <a:latin typeface="Arial"/>
                <a:cs typeface="Arial"/>
              </a:rPr>
              <a:t>publication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6F25FBE7-AC0F-518F-4BF3-EBBC1E1FB014}"/>
              </a:ext>
            </a:extLst>
          </p:cNvPr>
          <p:cNvGrpSpPr/>
          <p:nvPr/>
        </p:nvGrpSpPr>
        <p:grpSpPr>
          <a:xfrm>
            <a:off x="124748" y="846698"/>
            <a:ext cx="8333740" cy="5753735"/>
            <a:chOff x="121920" y="1100327"/>
            <a:chExt cx="8333740" cy="5753735"/>
          </a:xfrm>
        </p:grpSpPr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AF03FF19-DC1F-9B50-EDD5-00437CC1963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920" y="1100327"/>
              <a:ext cx="1850136" cy="2179320"/>
            </a:xfrm>
            <a:prstGeom prst="rect">
              <a:avLst/>
            </a:prstGeom>
          </p:spPr>
        </p:pic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0EEFDBE8-0773-9714-0D33-16035DA8E082}"/>
                </a:ext>
              </a:extLst>
            </p:cNvPr>
            <p:cNvSpPr/>
            <p:nvPr/>
          </p:nvSpPr>
          <p:spPr>
            <a:xfrm>
              <a:off x="5741454" y="2097531"/>
              <a:ext cx="775970" cy="2207260"/>
            </a:xfrm>
            <a:custGeom>
              <a:avLst/>
              <a:gdLst/>
              <a:ahLst/>
              <a:cxnLst/>
              <a:rect l="l" t="t" r="r" b="b"/>
              <a:pathLst>
                <a:path w="775970" h="2207260">
                  <a:moveTo>
                    <a:pt x="773849" y="2152218"/>
                  </a:moveTo>
                  <a:lnTo>
                    <a:pt x="27076" y="2152218"/>
                  </a:lnTo>
                  <a:lnTo>
                    <a:pt x="90322" y="2115312"/>
                  </a:lnTo>
                  <a:lnTo>
                    <a:pt x="91097" y="2112403"/>
                  </a:lnTo>
                  <a:lnTo>
                    <a:pt x="88442" y="2107857"/>
                  </a:lnTo>
                  <a:lnTo>
                    <a:pt x="85534" y="2107095"/>
                  </a:lnTo>
                  <a:lnTo>
                    <a:pt x="0" y="2156980"/>
                  </a:lnTo>
                  <a:lnTo>
                    <a:pt x="85534" y="2206866"/>
                  </a:lnTo>
                  <a:lnTo>
                    <a:pt x="88442" y="2206104"/>
                  </a:lnTo>
                  <a:lnTo>
                    <a:pt x="91097" y="2201557"/>
                  </a:lnTo>
                  <a:lnTo>
                    <a:pt x="90322" y="2198636"/>
                  </a:lnTo>
                  <a:lnTo>
                    <a:pt x="27076" y="2161743"/>
                  </a:lnTo>
                  <a:lnTo>
                    <a:pt x="773849" y="2161743"/>
                  </a:lnTo>
                  <a:lnTo>
                    <a:pt x="773849" y="2152218"/>
                  </a:lnTo>
                  <a:close/>
                </a:path>
                <a:path w="775970" h="2207260">
                  <a:moveTo>
                    <a:pt x="775665" y="49898"/>
                  </a:moveTo>
                  <a:lnTo>
                    <a:pt x="767511" y="45135"/>
                  </a:lnTo>
                  <a:lnTo>
                    <a:pt x="690143" y="0"/>
                  </a:lnTo>
                  <a:lnTo>
                    <a:pt x="687235" y="774"/>
                  </a:lnTo>
                  <a:lnTo>
                    <a:pt x="684580" y="5308"/>
                  </a:lnTo>
                  <a:lnTo>
                    <a:pt x="685342" y="8229"/>
                  </a:lnTo>
                  <a:lnTo>
                    <a:pt x="748601" y="45135"/>
                  </a:lnTo>
                  <a:lnTo>
                    <a:pt x="204546" y="45135"/>
                  </a:lnTo>
                  <a:lnTo>
                    <a:pt x="204546" y="54660"/>
                  </a:lnTo>
                  <a:lnTo>
                    <a:pt x="748601" y="54660"/>
                  </a:lnTo>
                  <a:lnTo>
                    <a:pt x="685342" y="91554"/>
                  </a:lnTo>
                  <a:lnTo>
                    <a:pt x="684580" y="94475"/>
                  </a:lnTo>
                  <a:lnTo>
                    <a:pt x="687235" y="99009"/>
                  </a:lnTo>
                  <a:lnTo>
                    <a:pt x="690143" y="99783"/>
                  </a:lnTo>
                  <a:lnTo>
                    <a:pt x="767511" y="54660"/>
                  </a:lnTo>
                  <a:lnTo>
                    <a:pt x="775665" y="49898"/>
                  </a:lnTo>
                  <a:close/>
                </a:path>
              </a:pathLst>
            </a:custGeom>
            <a:solidFill>
              <a:srgbClr val="065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BFCF9F33-90FA-015E-489C-4F4F279810A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516" y="3249950"/>
              <a:ext cx="1078991" cy="2639567"/>
            </a:xfrm>
            <a:prstGeom prst="rect">
              <a:avLst/>
            </a:prstGeom>
          </p:spPr>
        </p:pic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A18D7234-0200-3D9A-3C89-359960F8252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1259" y="4849417"/>
              <a:ext cx="1353073" cy="1806545"/>
            </a:xfrm>
            <a:prstGeom prst="rect">
              <a:avLst/>
            </a:prstGeom>
          </p:spPr>
        </p:pic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4C83A1CB-3C82-2A88-2767-6411BF75AC98}"/>
                </a:ext>
              </a:extLst>
            </p:cNvPr>
            <p:cNvSpPr/>
            <p:nvPr/>
          </p:nvSpPr>
          <p:spPr>
            <a:xfrm>
              <a:off x="6726498" y="4844655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9828043A-48F5-9FE1-7419-AADA5C4859B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6721" y="4947606"/>
              <a:ext cx="1353074" cy="1806545"/>
            </a:xfrm>
            <a:prstGeom prst="rect">
              <a:avLst/>
            </a:prstGeom>
          </p:spPr>
        </p:pic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420DA4F8-0088-7729-4DBD-477ABE0E9386}"/>
                </a:ext>
              </a:extLst>
            </p:cNvPr>
            <p:cNvSpPr/>
            <p:nvPr/>
          </p:nvSpPr>
          <p:spPr>
            <a:xfrm>
              <a:off x="6891959" y="4942843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885E64B6-F1ED-6642-77C4-F2E3C82FE009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2656" y="5037767"/>
              <a:ext cx="1353074" cy="1806545"/>
            </a:xfrm>
            <a:prstGeom prst="rect">
              <a:avLst/>
            </a:prstGeom>
          </p:spPr>
        </p:pic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9CC5FC4D-09FD-379A-0829-80587076E136}"/>
                </a:ext>
              </a:extLst>
            </p:cNvPr>
            <p:cNvSpPr/>
            <p:nvPr/>
          </p:nvSpPr>
          <p:spPr>
            <a:xfrm>
              <a:off x="7087894" y="5033005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5">
            <a:extLst>
              <a:ext uri="{FF2B5EF4-FFF2-40B4-BE49-F238E27FC236}">
                <a16:creationId xmlns:a16="http://schemas.microsoft.com/office/drawing/2014/main" id="{0215F090-553D-DB8E-0E51-5052F5962021}"/>
              </a:ext>
            </a:extLst>
          </p:cNvPr>
          <p:cNvGrpSpPr/>
          <p:nvPr/>
        </p:nvGrpSpPr>
        <p:grpSpPr>
          <a:xfrm>
            <a:off x="9424035" y="767451"/>
            <a:ext cx="2767965" cy="4545330"/>
            <a:chOff x="9421207" y="1021080"/>
            <a:chExt cx="2767965" cy="4545330"/>
          </a:xfrm>
        </p:grpSpPr>
        <p:pic>
          <p:nvPicPr>
            <p:cNvPr id="38" name="object 36">
              <a:extLst>
                <a:ext uri="{FF2B5EF4-FFF2-40B4-BE49-F238E27FC236}">
                  <a16:creationId xmlns:a16="http://schemas.microsoft.com/office/drawing/2014/main" id="{83B5AC9E-9575-0306-C0D4-79BBE2168BC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4248" y="1021080"/>
              <a:ext cx="2584704" cy="3300984"/>
            </a:xfrm>
            <a:prstGeom prst="rect">
              <a:avLst/>
            </a:prstGeom>
          </p:spPr>
        </p:pic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56580606-FEE2-AFBE-F488-2203153A0E9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656" y="3334512"/>
              <a:ext cx="2212848" cy="2212848"/>
            </a:xfrm>
            <a:prstGeom prst="rect">
              <a:avLst/>
            </a:prstGeom>
          </p:spPr>
        </p:pic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47473DB1-E779-C371-2CEE-E01AD7A62D32}"/>
                </a:ext>
              </a:extLst>
            </p:cNvPr>
            <p:cNvSpPr/>
            <p:nvPr/>
          </p:nvSpPr>
          <p:spPr>
            <a:xfrm>
              <a:off x="9430732" y="3327272"/>
              <a:ext cx="2229485" cy="2229485"/>
            </a:xfrm>
            <a:custGeom>
              <a:avLst/>
              <a:gdLst/>
              <a:ahLst/>
              <a:cxnLst/>
              <a:rect l="l" t="t" r="r" b="b"/>
              <a:pathLst>
                <a:path w="2229484" h="2229485">
                  <a:moveTo>
                    <a:pt x="1114736" y="0"/>
                  </a:moveTo>
                  <a:lnTo>
                    <a:pt x="1172092" y="1450"/>
                  </a:lnTo>
                  <a:lnTo>
                    <a:pt x="1228699" y="5754"/>
                  </a:lnTo>
                  <a:lnTo>
                    <a:pt x="1284487" y="12843"/>
                  </a:lnTo>
                  <a:lnTo>
                    <a:pt x="1339384" y="22647"/>
                  </a:lnTo>
                  <a:lnTo>
                    <a:pt x="1393319" y="35095"/>
                  </a:lnTo>
                  <a:lnTo>
                    <a:pt x="1446221" y="50117"/>
                  </a:lnTo>
                  <a:lnTo>
                    <a:pt x="1498019" y="67644"/>
                  </a:lnTo>
                  <a:lnTo>
                    <a:pt x="1548752" y="87647"/>
                  </a:lnTo>
                  <a:lnTo>
                    <a:pt x="1646095" y="134540"/>
                  </a:lnTo>
                  <a:lnTo>
                    <a:pt x="1738006" y="190377"/>
                  </a:lnTo>
                  <a:lnTo>
                    <a:pt x="1823821" y="254548"/>
                  </a:lnTo>
                  <a:lnTo>
                    <a:pt x="1902980" y="326493"/>
                  </a:lnTo>
                  <a:lnTo>
                    <a:pt x="1974924" y="405652"/>
                  </a:lnTo>
                  <a:lnTo>
                    <a:pt x="2039095" y="491466"/>
                  </a:lnTo>
                  <a:lnTo>
                    <a:pt x="2094933" y="583378"/>
                  </a:lnTo>
                  <a:lnTo>
                    <a:pt x="2141825" y="680720"/>
                  </a:lnTo>
                  <a:lnTo>
                    <a:pt x="2161829" y="731453"/>
                  </a:lnTo>
                  <a:lnTo>
                    <a:pt x="2179355" y="783252"/>
                  </a:lnTo>
                  <a:lnTo>
                    <a:pt x="2194377" y="836154"/>
                  </a:lnTo>
                  <a:lnTo>
                    <a:pt x="2206826" y="890089"/>
                  </a:lnTo>
                  <a:lnTo>
                    <a:pt x="2216629" y="944986"/>
                  </a:lnTo>
                  <a:lnTo>
                    <a:pt x="2223718" y="1000773"/>
                  </a:lnTo>
                  <a:lnTo>
                    <a:pt x="2228023" y="1057380"/>
                  </a:lnTo>
                  <a:lnTo>
                    <a:pt x="2229473" y="1114736"/>
                  </a:lnTo>
                  <a:lnTo>
                    <a:pt x="2228023" y="1172092"/>
                  </a:lnTo>
                  <a:lnTo>
                    <a:pt x="2223718" y="1228699"/>
                  </a:lnTo>
                  <a:lnTo>
                    <a:pt x="2216629" y="1284487"/>
                  </a:lnTo>
                  <a:lnTo>
                    <a:pt x="2206826" y="1339384"/>
                  </a:lnTo>
                  <a:lnTo>
                    <a:pt x="2194377" y="1393319"/>
                  </a:lnTo>
                  <a:lnTo>
                    <a:pt x="2179355" y="1446221"/>
                  </a:lnTo>
                  <a:lnTo>
                    <a:pt x="2161829" y="1498019"/>
                  </a:lnTo>
                  <a:lnTo>
                    <a:pt x="2141825" y="1548752"/>
                  </a:lnTo>
                  <a:lnTo>
                    <a:pt x="2094933" y="1646095"/>
                  </a:lnTo>
                  <a:lnTo>
                    <a:pt x="2039095" y="1738006"/>
                  </a:lnTo>
                  <a:lnTo>
                    <a:pt x="1974924" y="1823821"/>
                  </a:lnTo>
                  <a:lnTo>
                    <a:pt x="1902980" y="1902980"/>
                  </a:lnTo>
                  <a:lnTo>
                    <a:pt x="1823821" y="1974924"/>
                  </a:lnTo>
                  <a:lnTo>
                    <a:pt x="1738006" y="2039095"/>
                  </a:lnTo>
                  <a:lnTo>
                    <a:pt x="1646095" y="2094933"/>
                  </a:lnTo>
                  <a:lnTo>
                    <a:pt x="1548752" y="2141825"/>
                  </a:lnTo>
                  <a:lnTo>
                    <a:pt x="1498019" y="2161829"/>
                  </a:lnTo>
                  <a:lnTo>
                    <a:pt x="1446221" y="2179355"/>
                  </a:lnTo>
                  <a:lnTo>
                    <a:pt x="1393319" y="2194377"/>
                  </a:lnTo>
                  <a:lnTo>
                    <a:pt x="1339384" y="2206826"/>
                  </a:lnTo>
                  <a:lnTo>
                    <a:pt x="1284487" y="2216629"/>
                  </a:lnTo>
                  <a:lnTo>
                    <a:pt x="1228699" y="2223718"/>
                  </a:lnTo>
                  <a:lnTo>
                    <a:pt x="1172092" y="2228023"/>
                  </a:lnTo>
                  <a:lnTo>
                    <a:pt x="1114736" y="2229473"/>
                  </a:lnTo>
                  <a:lnTo>
                    <a:pt x="1057380" y="2228023"/>
                  </a:lnTo>
                  <a:lnTo>
                    <a:pt x="1000773" y="2223718"/>
                  </a:lnTo>
                  <a:lnTo>
                    <a:pt x="944986" y="2216629"/>
                  </a:lnTo>
                  <a:lnTo>
                    <a:pt x="890089" y="2206826"/>
                  </a:lnTo>
                  <a:lnTo>
                    <a:pt x="836154" y="2194377"/>
                  </a:lnTo>
                  <a:lnTo>
                    <a:pt x="783252" y="2179355"/>
                  </a:lnTo>
                  <a:lnTo>
                    <a:pt x="731453" y="2161829"/>
                  </a:lnTo>
                  <a:lnTo>
                    <a:pt x="680720" y="2141825"/>
                  </a:lnTo>
                  <a:lnTo>
                    <a:pt x="583378" y="2094933"/>
                  </a:lnTo>
                  <a:lnTo>
                    <a:pt x="491466" y="2039095"/>
                  </a:lnTo>
                  <a:lnTo>
                    <a:pt x="405652" y="1974924"/>
                  </a:lnTo>
                  <a:lnTo>
                    <a:pt x="326493" y="1902980"/>
                  </a:lnTo>
                  <a:lnTo>
                    <a:pt x="254548" y="1823821"/>
                  </a:lnTo>
                  <a:lnTo>
                    <a:pt x="190377" y="1738006"/>
                  </a:lnTo>
                  <a:lnTo>
                    <a:pt x="134540" y="1646095"/>
                  </a:lnTo>
                  <a:lnTo>
                    <a:pt x="87647" y="1548752"/>
                  </a:lnTo>
                  <a:lnTo>
                    <a:pt x="67644" y="1498019"/>
                  </a:lnTo>
                  <a:lnTo>
                    <a:pt x="50117" y="1446221"/>
                  </a:lnTo>
                  <a:lnTo>
                    <a:pt x="35095" y="1393319"/>
                  </a:lnTo>
                  <a:lnTo>
                    <a:pt x="22647" y="1339384"/>
                  </a:lnTo>
                  <a:lnTo>
                    <a:pt x="12843" y="1284487"/>
                  </a:lnTo>
                  <a:lnTo>
                    <a:pt x="5754" y="1228699"/>
                  </a:lnTo>
                  <a:lnTo>
                    <a:pt x="1450" y="1172092"/>
                  </a:lnTo>
                  <a:lnTo>
                    <a:pt x="0" y="1114736"/>
                  </a:lnTo>
                  <a:lnTo>
                    <a:pt x="1450" y="1057380"/>
                  </a:lnTo>
                  <a:lnTo>
                    <a:pt x="5754" y="1000773"/>
                  </a:lnTo>
                  <a:lnTo>
                    <a:pt x="12843" y="944986"/>
                  </a:lnTo>
                  <a:lnTo>
                    <a:pt x="22647" y="890089"/>
                  </a:lnTo>
                  <a:lnTo>
                    <a:pt x="35095" y="836154"/>
                  </a:lnTo>
                  <a:lnTo>
                    <a:pt x="50117" y="783252"/>
                  </a:lnTo>
                  <a:lnTo>
                    <a:pt x="67644" y="731453"/>
                  </a:lnTo>
                  <a:lnTo>
                    <a:pt x="87647" y="680720"/>
                  </a:lnTo>
                  <a:lnTo>
                    <a:pt x="134540" y="583378"/>
                  </a:lnTo>
                  <a:lnTo>
                    <a:pt x="190377" y="491466"/>
                  </a:lnTo>
                  <a:lnTo>
                    <a:pt x="254548" y="405652"/>
                  </a:lnTo>
                  <a:lnTo>
                    <a:pt x="326493" y="326493"/>
                  </a:lnTo>
                  <a:lnTo>
                    <a:pt x="405652" y="254548"/>
                  </a:lnTo>
                  <a:lnTo>
                    <a:pt x="491466" y="190377"/>
                  </a:lnTo>
                  <a:lnTo>
                    <a:pt x="583378" y="134540"/>
                  </a:lnTo>
                  <a:lnTo>
                    <a:pt x="680720" y="87647"/>
                  </a:lnTo>
                  <a:lnTo>
                    <a:pt x="731453" y="67644"/>
                  </a:lnTo>
                  <a:lnTo>
                    <a:pt x="783252" y="50117"/>
                  </a:lnTo>
                  <a:lnTo>
                    <a:pt x="836154" y="35095"/>
                  </a:lnTo>
                  <a:lnTo>
                    <a:pt x="890089" y="22647"/>
                  </a:lnTo>
                  <a:lnTo>
                    <a:pt x="944986" y="12843"/>
                  </a:lnTo>
                  <a:lnTo>
                    <a:pt x="1000773" y="5754"/>
                  </a:lnTo>
                  <a:lnTo>
                    <a:pt x="1057380" y="1450"/>
                  </a:lnTo>
                  <a:lnTo>
                    <a:pt x="1114736" y="0"/>
                  </a:lnTo>
                  <a:close/>
                </a:path>
              </a:pathLst>
            </a:custGeom>
            <a:ln w="19050">
              <a:solidFill>
                <a:srgbClr val="2180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365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BE84-4301-FD43-A2EB-4528F225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In-reactor Design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6B2A93-4D02-7C4D-82DA-1D389D617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08" y="129031"/>
            <a:ext cx="6229444" cy="423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587DA0-6F4D-074B-8401-503F384A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48" y="1041400"/>
            <a:ext cx="5589734" cy="5194300"/>
          </a:xfrm>
        </p:spPr>
        <p:txBody>
          <a:bodyPr/>
          <a:lstStyle/>
          <a:p>
            <a:r>
              <a:rPr lang="en-US" sz="1800" dirty="0"/>
              <a:t>Cycle length/duty cycle </a:t>
            </a:r>
            <a:br>
              <a:rPr lang="en-US" sz="1800" dirty="0"/>
            </a:br>
            <a:r>
              <a:rPr lang="en-US" sz="1800" dirty="0"/>
              <a:t>(e.g. what’s my dose/year)</a:t>
            </a:r>
          </a:p>
          <a:p>
            <a:r>
              <a:rPr lang="en-US" sz="1800" dirty="0"/>
              <a:t>Power/flux stability per cycle </a:t>
            </a:r>
            <a:br>
              <a:rPr lang="en-US" sz="1800" dirty="0"/>
            </a:br>
            <a:r>
              <a:rPr lang="en-US" sz="1800" dirty="0"/>
              <a:t>(e.g. how stable?)</a:t>
            </a:r>
          </a:p>
          <a:p>
            <a:r>
              <a:rPr lang="en-US" sz="1800" dirty="0"/>
              <a:t>Experimental space (e.g. what’s the biggest thing I can put in it?)</a:t>
            </a:r>
          </a:p>
          <a:p>
            <a:r>
              <a:rPr lang="en-US" sz="1800" dirty="0"/>
              <a:t>In-situ monitoring/test capabilities</a:t>
            </a:r>
          </a:p>
          <a:p>
            <a:r>
              <a:rPr lang="en-US" sz="1800" dirty="0"/>
              <a:t>Spectrum, He/</a:t>
            </a:r>
            <a:r>
              <a:rPr lang="en-US" sz="1800" dirty="0" err="1"/>
              <a:t>dpa</a:t>
            </a:r>
            <a:r>
              <a:rPr lang="en-US" sz="1800" dirty="0"/>
              <a:t>, and/or transmutation effects</a:t>
            </a:r>
          </a:p>
          <a:p>
            <a:r>
              <a:rPr lang="en-US" sz="1800" dirty="0"/>
              <a:t>Uniformity of irradiation (e.g. axial peaking)</a:t>
            </a:r>
          </a:p>
          <a:p>
            <a:r>
              <a:rPr lang="en-US" sz="1800" dirty="0"/>
              <a:t>Acceptability of data to regulator (e.g. can ion beam data be used to build a neutron source?)</a:t>
            </a:r>
          </a:p>
          <a:p>
            <a:r>
              <a:rPr lang="en-US" sz="1800" dirty="0"/>
              <a:t>Accessibility (will changing political/economic environments impact my science?)</a:t>
            </a:r>
          </a:p>
          <a:p>
            <a:r>
              <a:rPr lang="en-US" sz="1800" dirty="0"/>
              <a:t>Operating temperature capabilities</a:t>
            </a:r>
          </a:p>
          <a:p>
            <a:r>
              <a:rPr lang="en-US" sz="1800" dirty="0"/>
              <a:t>Cost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2EE2E7-EBBE-974B-84EF-63FC03E7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79" y="4447373"/>
            <a:ext cx="2299502" cy="229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49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9CAF-888D-F84F-56AF-78298177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Sinks and defect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AA1C-5258-4BC1-0F57-DC544553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Grain boundaries and voids </a:t>
            </a:r>
            <a:r>
              <a:rPr lang="en-US" dirty="0" err="1"/>
              <a:t>classicly</a:t>
            </a:r>
            <a:r>
              <a:rPr lang="en-US" dirty="0"/>
              <a:t> act as ___________?</a:t>
            </a:r>
          </a:p>
          <a:p>
            <a:pPr lvl="1"/>
            <a:r>
              <a:rPr lang="en-US" dirty="0"/>
              <a:t>Neutral sinks</a:t>
            </a:r>
          </a:p>
          <a:p>
            <a:pPr lvl="1"/>
            <a:r>
              <a:rPr lang="en-US" dirty="0"/>
              <a:t>Biased sinks</a:t>
            </a:r>
          </a:p>
          <a:p>
            <a:pPr lvl="1"/>
            <a:r>
              <a:rPr lang="en-US" dirty="0"/>
              <a:t>Variable sinks</a:t>
            </a:r>
          </a:p>
          <a:p>
            <a:pPr lvl="1"/>
            <a:endParaRPr lang="en-US" dirty="0"/>
          </a:p>
          <a:p>
            <a:r>
              <a:rPr lang="en-US" dirty="0"/>
              <a:t>You are asked to derive the reaction rate for a platelet precipitate and get a </a:t>
            </a:r>
            <a:r>
              <a:rPr lang="en-US" dirty="0" err="1"/>
              <a:t>prefactor</a:t>
            </a:r>
            <a:r>
              <a:rPr lang="en-US" dirty="0"/>
              <a:t> of 4𝝅 to account for the geometry. How much confidence do you have in your answer?</a:t>
            </a:r>
          </a:p>
          <a:p>
            <a:pPr lvl="1"/>
            <a:r>
              <a:rPr lang="en-US" dirty="0"/>
              <a:t>Low</a:t>
            </a:r>
          </a:p>
          <a:p>
            <a:pPr lvl="1"/>
            <a:r>
              <a:rPr lang="en-US" dirty="0"/>
              <a:t>Moderate</a:t>
            </a:r>
          </a:p>
          <a:p>
            <a:pPr lvl="1"/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87553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2BD2-6019-64A6-88D7-551782C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Sinks and defect reactions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6DB0-FDE6-9666-F06E-C14D1967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defects/sinks are NOT unique to irradiated materials microstructures?</a:t>
            </a:r>
          </a:p>
          <a:p>
            <a:pPr lvl="1"/>
            <a:r>
              <a:rPr lang="en-US" dirty="0"/>
              <a:t>Line dislocations</a:t>
            </a:r>
          </a:p>
          <a:p>
            <a:pPr lvl="1"/>
            <a:r>
              <a:rPr lang="en-US" dirty="0"/>
              <a:t>Helium bubbles</a:t>
            </a:r>
          </a:p>
          <a:p>
            <a:pPr lvl="1"/>
            <a:r>
              <a:rPr lang="en-US" dirty="0"/>
              <a:t>Radiation-induced segregation</a:t>
            </a:r>
          </a:p>
          <a:p>
            <a:pPr lvl="1"/>
            <a:r>
              <a:rPr lang="en-US" dirty="0"/>
              <a:t>Dislocation loops</a:t>
            </a:r>
          </a:p>
        </p:txBody>
      </p:sp>
    </p:spTree>
    <p:extLst>
      <p:ext uri="{BB962C8B-B14F-4D97-AF65-F5344CB8AC3E}">
        <p14:creationId xmlns:p14="http://schemas.microsoft.com/office/powerpoint/2010/main" val="34632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8F085-06EC-4145-BA1E-D46BE5445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p>
                            </m:sSub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is positive, then A atoms will _________ to neutral defect sinks: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Enrich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Deplete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Do nothing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8F085-06EC-4145-BA1E-D46BE5445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1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Decreasing the dose rate will __________ the peak temperature for RIS: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Increase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28594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35457</TotalTime>
  <Words>1083</Words>
  <Application>Microsoft Macintosh PowerPoint</Application>
  <PresentationFormat>Widescreen</PresentationFormat>
  <Paragraphs>173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Century Gothic</vt:lpstr>
      <vt:lpstr>System Font Regular</vt:lpstr>
      <vt:lpstr>Office Theme</vt:lpstr>
      <vt:lpstr>Final Class Review</vt:lpstr>
      <vt:lpstr>Final Exam Structure</vt:lpstr>
      <vt:lpstr>Putting it into a visual</vt:lpstr>
      <vt:lpstr>PowerPoint Presentation</vt:lpstr>
      <vt:lpstr>In-reactor Design</vt:lpstr>
      <vt:lpstr>Sinks and defect reactions</vt:lpstr>
      <vt:lpstr>Sinks and defect reactions </vt:lpstr>
      <vt:lpstr>Radiation Induced Segregation</vt:lpstr>
      <vt:lpstr>Radiation Induced Segregation</vt:lpstr>
      <vt:lpstr>Radiation Induced Segregation</vt:lpstr>
      <vt:lpstr>Radiation Induced Segregation</vt:lpstr>
      <vt:lpstr>Characterization of Radiation Effects</vt:lpstr>
      <vt:lpstr>Characterization of Radiation Effects</vt:lpstr>
      <vt:lpstr>PowerPoint Presentation</vt:lpstr>
      <vt:lpstr>Dislocation loops</vt:lpstr>
      <vt:lpstr>Formation Energies</vt:lpstr>
      <vt:lpstr>Formation Energies</vt:lpstr>
      <vt:lpstr>Visualizing the energetics</vt:lpstr>
      <vt:lpstr>Void nucleation</vt:lpstr>
      <vt:lpstr>Design for Radiation Resistance III: High Sink Strength</vt:lpstr>
      <vt:lpstr>Design for Radiation Resistance III: High Sink Strength</vt:lpstr>
      <vt:lpstr>Swelling</vt:lpstr>
      <vt:lpstr>Void growth</vt:lpstr>
      <vt:lpstr>Swelling</vt:lpstr>
      <vt:lpstr>Design for Radiation Resistance III: High Sink Strength</vt:lpstr>
      <vt:lpstr>Bubbles</vt:lpstr>
      <vt:lpstr>Bubbles</vt:lpstr>
      <vt:lpstr>Effect of gas atoms on bubble nucleation + growth</vt:lpstr>
      <vt:lpstr>Quick review of void/bubble growth:</vt:lpstr>
      <vt:lpstr>Phase stability</vt:lpstr>
      <vt:lpstr>Phase Transformations</vt:lpstr>
      <vt:lpstr>PowerPoint Presentation</vt:lpstr>
      <vt:lpstr>Take home message </vt:lpstr>
      <vt:lpstr>Take home message 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Field, Kevin</dc:creator>
  <cp:lastModifiedBy>Field, Kevin</cp:lastModifiedBy>
  <cp:revision>246</cp:revision>
  <cp:lastPrinted>2020-12-07T14:49:58Z</cp:lastPrinted>
  <dcterms:created xsi:type="dcterms:W3CDTF">2019-09-30T17:21:12Z</dcterms:created>
  <dcterms:modified xsi:type="dcterms:W3CDTF">2024-12-05T13:57:19Z</dcterms:modified>
</cp:coreProperties>
</file>